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embeddedFontLst>
    <p:embeddedFont>
      <p:font typeface="Raleway"/>
      <p:regular r:id="rId37"/>
      <p:bold r:id="rId38"/>
      <p:italic r:id="rId39"/>
      <p:boldItalic r:id="rId40"/>
    </p:embeddedFont>
    <p:embeddedFont>
      <p:font typeface="Anton"/>
      <p:regular r:id="rId41"/>
    </p:embeddedFont>
    <p:embeddedFont>
      <p:font typeface="Roboto"/>
      <p:regular r:id="rId42"/>
      <p:bold r:id="rId43"/>
      <p:italic r:id="rId44"/>
      <p:boldItalic r:id="rId45"/>
    </p:embeddedFont>
    <p:embeddedFont>
      <p:font typeface="Lato"/>
      <p:regular r:id="rId46"/>
      <p:bold r:id="rId47"/>
      <p:italic r:id="rId48"/>
      <p:boldItalic r:id="rId49"/>
    </p:embeddedFont>
    <p:embeddedFont>
      <p:font typeface="Old Standard TT"/>
      <p:regular r:id="rId50"/>
      <p:bold r:id="rId51"/>
      <p:italic r:id="rId52"/>
    </p:embeddedFont>
    <p:embeddedFont>
      <p:font typeface="Merriweather"/>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boldItalic.fntdata"/><Relationship Id="rId42" Type="http://schemas.openxmlformats.org/officeDocument/2006/relationships/font" Target="fonts/Roboto-regular.fntdata"/><Relationship Id="rId41" Type="http://schemas.openxmlformats.org/officeDocument/2006/relationships/font" Target="fonts/Anton-regular.fntdata"/><Relationship Id="rId44" Type="http://schemas.openxmlformats.org/officeDocument/2006/relationships/font" Target="fonts/Roboto-italic.fntdata"/><Relationship Id="rId43" Type="http://schemas.openxmlformats.org/officeDocument/2006/relationships/font" Target="fonts/Roboto-bold.fntdata"/><Relationship Id="rId46" Type="http://schemas.openxmlformats.org/officeDocument/2006/relationships/font" Target="fonts/Lato-regular.fntdata"/><Relationship Id="rId45"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Lato-italic.fntdata"/><Relationship Id="rId47" Type="http://schemas.openxmlformats.org/officeDocument/2006/relationships/font" Target="fonts/Lato-bold.fntdata"/><Relationship Id="rId49"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font" Target="fonts/Raleway-regular.fntdata"/><Relationship Id="rId36" Type="http://schemas.openxmlformats.org/officeDocument/2006/relationships/slide" Target="slides/slide31.xml"/><Relationship Id="rId39" Type="http://schemas.openxmlformats.org/officeDocument/2006/relationships/font" Target="fonts/Raleway-italic.fntdata"/><Relationship Id="rId38" Type="http://schemas.openxmlformats.org/officeDocument/2006/relationships/font" Target="fonts/Raleway-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ldStandardTT-bold.fntdata"/><Relationship Id="rId50" Type="http://schemas.openxmlformats.org/officeDocument/2006/relationships/font" Target="fonts/OldStandardTT-regular.fntdata"/><Relationship Id="rId53" Type="http://schemas.openxmlformats.org/officeDocument/2006/relationships/font" Target="fonts/Merriweather-regular.fntdata"/><Relationship Id="rId52" Type="http://schemas.openxmlformats.org/officeDocument/2006/relationships/font" Target="fonts/OldStandardTT-italic.fntdata"/><Relationship Id="rId11" Type="http://schemas.openxmlformats.org/officeDocument/2006/relationships/slide" Target="slides/slide6.xml"/><Relationship Id="rId55" Type="http://schemas.openxmlformats.org/officeDocument/2006/relationships/font" Target="fonts/Merriweather-italic.fntdata"/><Relationship Id="rId10" Type="http://schemas.openxmlformats.org/officeDocument/2006/relationships/slide" Target="slides/slide5.xml"/><Relationship Id="rId54" Type="http://schemas.openxmlformats.org/officeDocument/2006/relationships/font" Target="fonts/Merriweather-bold.fntdata"/><Relationship Id="rId13" Type="http://schemas.openxmlformats.org/officeDocument/2006/relationships/slide" Target="slides/slide8.xml"/><Relationship Id="rId12" Type="http://schemas.openxmlformats.org/officeDocument/2006/relationships/slide" Target="slides/slide7.xml"/><Relationship Id="rId56" Type="http://schemas.openxmlformats.org/officeDocument/2006/relationships/font" Target="fonts/Merriweather-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3d08b48c09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3d08b48c09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4a508c77c0_1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14a508c77c0_1_2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4a508c77c0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14a508c77c0_1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4a508c77c0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14a508c77c0_1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81254ec4e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81254ec4e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3d08b48c09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3d08b48c09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3d08b48c09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3d08b48c09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81254ec4e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81254ec4e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3d08b48c09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3d08b48c09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4a508c77c0_1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14a508c77c0_1_2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76b20502e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76b20502e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4a508c77c0_1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g14a508c77c0_1_2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4a508c77c0_1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4a508c77c0_1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81254ec4e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81254ec4e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4a508c77c0_1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4a508c77c0_1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4723a1250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4723a1250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4723a12500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4723a1250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4723a1250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4723a1250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4723a1250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4723a1250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4723a1250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14723a1250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4723a12500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4723a1250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3d08b48c09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3d08b48c09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3d8bdc38c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23d8bdc38c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4723a12500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4723a12500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81254ec4e5_5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81254ec4e5_5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81254ec4e5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81254ec4e5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81254ec4e5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81254ec4e5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3d08b48c09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3d08b48c09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4723a1250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4723a125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3d08b48c09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3d08b48c09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1"/>
              </a:buClr>
              <a:buSzPts val="9600"/>
              <a:buFont typeface="Lato"/>
              <a:buNone/>
              <a:defRPr sz="9600">
                <a:solidFill>
                  <a:schemeClr val="accent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rgbClr val="EFEFEF"/>
        </a:solidFill>
      </p:bgPr>
    </p:bg>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B7B7B7"/>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rgbClr val="EFEFEF"/>
        </a:solidFill>
      </p:bgPr>
    </p:bg>
    <p:spTree>
      <p:nvGrpSpPr>
        <p:cNvPr id="48" name="Shape 48"/>
        <p:cNvGrpSpPr/>
        <p:nvPr/>
      </p:nvGrpSpPr>
      <p:grpSpPr>
        <a:xfrm>
          <a:off x="0" y="0"/>
          <a:ext cx="0" cy="0"/>
          <a:chOff x="0" y="0"/>
          <a:chExt cx="0" cy="0"/>
        </a:xfrm>
      </p:grpSpPr>
      <p:sp>
        <p:nvSpPr>
          <p:cNvPr id="49" name="Google Shape;49;p9"/>
          <p:cNvSpPr/>
          <p:nvPr/>
        </p:nvSpPr>
        <p:spPr>
          <a:xfrm>
            <a:off x="4226625" y="125"/>
            <a:ext cx="49173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38370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accent1"/>
              </a:buClr>
              <a:buSzPts val="3600"/>
              <a:buNone/>
              <a:defRPr sz="3600">
                <a:solidFill>
                  <a:schemeClr val="accent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rgbClr val="EFEFE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hyperlink" Target="https://glenwoodcity-ar.rschooltoday.com/" TargetMode="External"/><Relationship Id="rId4" Type="http://schemas.openxmlformats.org/officeDocument/2006/relationships/hyperlink" Target="https://www.gcsd.k12.wi.us/activitie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21.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3.jpg"/><Relationship Id="rId6"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7.jpg"/><Relationship Id="rId5"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71" name="Shape 71"/>
        <p:cNvGrpSpPr/>
        <p:nvPr/>
      </p:nvGrpSpPr>
      <p:grpSpPr>
        <a:xfrm>
          <a:off x="0" y="0"/>
          <a:ext cx="0" cy="0"/>
          <a:chOff x="0" y="0"/>
          <a:chExt cx="0" cy="0"/>
        </a:xfrm>
      </p:grpSpPr>
      <p:sp>
        <p:nvSpPr>
          <p:cNvPr id="72" name="Google Shape;72;p13"/>
          <p:cNvSpPr txBox="1"/>
          <p:nvPr>
            <p:ph idx="1" type="subTitle"/>
          </p:nvPr>
        </p:nvSpPr>
        <p:spPr>
          <a:xfrm>
            <a:off x="526175" y="3813700"/>
            <a:ext cx="3708300" cy="738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4500">
                <a:solidFill>
                  <a:srgbClr val="EFEFEF"/>
                </a:solidFill>
              </a:rPr>
              <a:t>2025-2026</a:t>
            </a:r>
            <a:endParaRPr b="1" sz="4500">
              <a:solidFill>
                <a:srgbClr val="EFEFEF"/>
              </a:solidFill>
            </a:endParaRPr>
          </a:p>
        </p:txBody>
      </p:sp>
      <p:sp>
        <p:nvSpPr>
          <p:cNvPr id="73" name="Google Shape;73;p13"/>
          <p:cNvSpPr txBox="1"/>
          <p:nvPr>
            <p:ph type="ctrTitle"/>
          </p:nvPr>
        </p:nvSpPr>
        <p:spPr>
          <a:xfrm>
            <a:off x="311700" y="604250"/>
            <a:ext cx="6789900" cy="19503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en" sz="5000">
                <a:solidFill>
                  <a:srgbClr val="EFEFEF"/>
                </a:solidFill>
              </a:rPr>
              <a:t>Glenwood City</a:t>
            </a:r>
            <a:endParaRPr b="1" sz="5000">
              <a:solidFill>
                <a:srgbClr val="EFEFEF"/>
              </a:solidFill>
            </a:endParaRPr>
          </a:p>
          <a:p>
            <a:pPr indent="0" lvl="0" marL="0" rtl="0" algn="l">
              <a:lnSpc>
                <a:spcPct val="115000"/>
              </a:lnSpc>
              <a:spcBef>
                <a:spcPts val="0"/>
              </a:spcBef>
              <a:spcAft>
                <a:spcPts val="0"/>
              </a:spcAft>
              <a:buNone/>
            </a:pPr>
            <a:r>
              <a:rPr b="1" lang="en" sz="5000">
                <a:solidFill>
                  <a:srgbClr val="EFEFEF"/>
                </a:solidFill>
              </a:rPr>
              <a:t>6th Grade Orientation</a:t>
            </a:r>
            <a:endParaRPr b="1" sz="5000">
              <a:solidFill>
                <a:srgbClr val="EFEFE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2"/>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5000">
                <a:solidFill>
                  <a:schemeClr val="accent1"/>
                </a:solidFill>
              </a:rPr>
              <a:t>6th Grade Classes</a:t>
            </a:r>
            <a:endParaRPr b="1" sz="5000">
              <a:solidFill>
                <a:schemeClr val="accent1"/>
              </a:solidFill>
            </a:endParaRPr>
          </a:p>
        </p:txBody>
      </p:sp>
      <p:sp>
        <p:nvSpPr>
          <p:cNvPr id="145" name="Google Shape;145;p22"/>
          <p:cNvSpPr txBox="1"/>
          <p:nvPr>
            <p:ph idx="4294967295" type="body"/>
          </p:nvPr>
        </p:nvSpPr>
        <p:spPr>
          <a:xfrm>
            <a:off x="351025" y="1370775"/>
            <a:ext cx="5601600" cy="35049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rgbClr val="434343"/>
              </a:buClr>
              <a:buSzPts val="1600"/>
              <a:buChar char="●"/>
            </a:pPr>
            <a:r>
              <a:rPr lang="en" sz="1600">
                <a:solidFill>
                  <a:srgbClr val="434343"/>
                </a:solidFill>
              </a:rPr>
              <a:t>There are 7 periods in each day along with a 10 min. Grab &amp; Go time for a snack and then a 20 minute homeroom at the end of day. </a:t>
            </a:r>
            <a:endParaRPr sz="1600">
              <a:solidFill>
                <a:srgbClr val="434343"/>
              </a:solidFill>
            </a:endParaRPr>
          </a:p>
          <a:p>
            <a:pPr indent="-330200" lvl="1" marL="914400" rtl="0" algn="l">
              <a:lnSpc>
                <a:spcPct val="150000"/>
              </a:lnSpc>
              <a:spcBef>
                <a:spcPts val="0"/>
              </a:spcBef>
              <a:spcAft>
                <a:spcPts val="0"/>
              </a:spcAft>
              <a:buClr>
                <a:srgbClr val="434343"/>
              </a:buClr>
              <a:buSzPts val="1600"/>
              <a:buChar char="○"/>
            </a:pPr>
            <a:r>
              <a:rPr lang="en" sz="1600">
                <a:solidFill>
                  <a:srgbClr val="434343"/>
                </a:solidFill>
              </a:rPr>
              <a:t>1st period is a rotation with band/choir/general music/PE</a:t>
            </a:r>
            <a:endParaRPr sz="1600">
              <a:solidFill>
                <a:srgbClr val="434343"/>
              </a:solidFill>
            </a:endParaRPr>
          </a:p>
          <a:p>
            <a:pPr indent="-330200" lvl="1" marL="914400" rtl="0" algn="l">
              <a:lnSpc>
                <a:spcPct val="150000"/>
              </a:lnSpc>
              <a:spcBef>
                <a:spcPts val="0"/>
              </a:spcBef>
              <a:spcAft>
                <a:spcPts val="0"/>
              </a:spcAft>
              <a:buClr>
                <a:srgbClr val="434343"/>
              </a:buClr>
              <a:buSzPts val="1600"/>
              <a:buChar char="○"/>
            </a:pPr>
            <a:r>
              <a:rPr lang="en" sz="1600">
                <a:solidFill>
                  <a:srgbClr val="434343"/>
                </a:solidFill>
              </a:rPr>
              <a:t>6th period of each day consists of WIN time</a:t>
            </a:r>
            <a:endParaRPr sz="1600">
              <a:solidFill>
                <a:srgbClr val="434343"/>
              </a:solidFill>
            </a:endParaRPr>
          </a:p>
          <a:p>
            <a:pPr indent="-330200" lvl="0" marL="457200" rtl="0" algn="l">
              <a:lnSpc>
                <a:spcPct val="150000"/>
              </a:lnSpc>
              <a:spcBef>
                <a:spcPts val="0"/>
              </a:spcBef>
              <a:spcAft>
                <a:spcPts val="0"/>
              </a:spcAft>
              <a:buClr>
                <a:srgbClr val="434343"/>
              </a:buClr>
              <a:buSzPts val="1600"/>
              <a:buChar char="●"/>
            </a:pPr>
            <a:r>
              <a:rPr lang="en" sz="1600">
                <a:solidFill>
                  <a:srgbClr val="434343"/>
                </a:solidFill>
              </a:rPr>
              <a:t>Middle school lunch period is from 12:35-1:05</a:t>
            </a:r>
            <a:endParaRPr sz="1600">
              <a:solidFill>
                <a:srgbClr val="434343"/>
              </a:solidFill>
            </a:endParaRPr>
          </a:p>
          <a:p>
            <a:pPr indent="-330200" lvl="0" marL="457200" rtl="0" algn="l">
              <a:lnSpc>
                <a:spcPct val="150000"/>
              </a:lnSpc>
              <a:spcBef>
                <a:spcPts val="0"/>
              </a:spcBef>
              <a:spcAft>
                <a:spcPts val="0"/>
              </a:spcAft>
              <a:buClr>
                <a:srgbClr val="434343"/>
              </a:buClr>
              <a:buSzPts val="1600"/>
              <a:buChar char="●"/>
            </a:pPr>
            <a:r>
              <a:rPr lang="en" sz="1600">
                <a:solidFill>
                  <a:srgbClr val="434343"/>
                </a:solidFill>
              </a:rPr>
              <a:t>Three minute passing time between classes</a:t>
            </a:r>
            <a:endParaRPr sz="1600">
              <a:solidFill>
                <a:srgbClr val="434343"/>
              </a:solidFill>
            </a:endParaRPr>
          </a:p>
          <a:p>
            <a:pPr indent="-330200" lvl="0" marL="457200" rtl="0" algn="l">
              <a:lnSpc>
                <a:spcPct val="150000"/>
              </a:lnSpc>
              <a:spcBef>
                <a:spcPts val="0"/>
              </a:spcBef>
              <a:spcAft>
                <a:spcPts val="0"/>
              </a:spcAft>
              <a:buClr>
                <a:srgbClr val="434343"/>
              </a:buClr>
              <a:buSzPts val="1600"/>
              <a:buChar char="●"/>
            </a:pPr>
            <a:r>
              <a:rPr lang="en" sz="1600">
                <a:solidFill>
                  <a:srgbClr val="434343"/>
                </a:solidFill>
              </a:rPr>
              <a:t>You may bring a lunch from home OR have hot lunch. </a:t>
            </a:r>
            <a:endParaRPr sz="1600">
              <a:solidFill>
                <a:srgbClr val="434343"/>
              </a:solidFill>
            </a:endParaRPr>
          </a:p>
        </p:txBody>
      </p:sp>
      <p:pic>
        <p:nvPicPr>
          <p:cNvPr id="146" name="Google Shape;146;p22"/>
          <p:cNvPicPr preferRelativeResize="0"/>
          <p:nvPr/>
        </p:nvPicPr>
        <p:blipFill>
          <a:blip r:embed="rId3">
            <a:alphaModFix/>
          </a:blip>
          <a:stretch>
            <a:fillRect/>
          </a:stretch>
        </p:blipFill>
        <p:spPr>
          <a:xfrm>
            <a:off x="6075425" y="915475"/>
            <a:ext cx="2798525" cy="3738500"/>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3"/>
          <p:cNvSpPr txBox="1"/>
          <p:nvPr/>
        </p:nvSpPr>
        <p:spPr>
          <a:xfrm>
            <a:off x="2088900" y="158875"/>
            <a:ext cx="4966200" cy="708000"/>
          </a:xfrm>
          <a:prstGeom prst="rect">
            <a:avLst/>
          </a:prstGeom>
          <a:solidFill>
            <a:schemeClr val="accent1"/>
          </a:solidFill>
          <a:ln cap="flat" cmpd="sng" w="28575">
            <a:solidFill>
              <a:srgbClr val="99999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00"/>
              </a:buClr>
              <a:buSzPts val="5000"/>
              <a:buFont typeface="Arial"/>
              <a:buNone/>
            </a:pPr>
            <a:r>
              <a:rPr b="1" i="0" lang="en" sz="4000" u="none">
                <a:solidFill>
                  <a:srgbClr val="EFEFEF"/>
                </a:solidFill>
                <a:latin typeface="Arial"/>
                <a:ea typeface="Arial"/>
                <a:cs typeface="Arial"/>
                <a:sym typeface="Arial"/>
              </a:rPr>
              <a:t>6</a:t>
            </a:r>
            <a:r>
              <a:rPr b="1" baseline="30000" i="0" lang="en" sz="4000" u="none">
                <a:solidFill>
                  <a:srgbClr val="EFEFEF"/>
                </a:solidFill>
                <a:latin typeface="Arial"/>
                <a:ea typeface="Arial"/>
                <a:cs typeface="Arial"/>
                <a:sym typeface="Arial"/>
              </a:rPr>
              <a:t>th</a:t>
            </a:r>
            <a:r>
              <a:rPr b="1" i="0" lang="en" sz="4000" u="none">
                <a:solidFill>
                  <a:srgbClr val="EFEFEF"/>
                </a:solidFill>
                <a:latin typeface="Arial"/>
                <a:ea typeface="Arial"/>
                <a:cs typeface="Arial"/>
                <a:sym typeface="Arial"/>
              </a:rPr>
              <a:t> Grade Classes</a:t>
            </a:r>
            <a:endParaRPr b="1" sz="4000">
              <a:solidFill>
                <a:srgbClr val="EFEFEF"/>
              </a:solidFill>
            </a:endParaRPr>
          </a:p>
        </p:txBody>
      </p:sp>
      <p:sp>
        <p:nvSpPr>
          <p:cNvPr id="152" name="Google Shape;152;p23"/>
          <p:cNvSpPr txBox="1"/>
          <p:nvPr/>
        </p:nvSpPr>
        <p:spPr>
          <a:xfrm>
            <a:off x="4724400" y="3242071"/>
            <a:ext cx="40386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Arial"/>
              <a:buNone/>
            </a:pPr>
            <a:r>
              <a:t/>
            </a:r>
            <a:endParaRPr/>
          </a:p>
        </p:txBody>
      </p:sp>
      <p:cxnSp>
        <p:nvCxnSpPr>
          <p:cNvPr id="153" name="Google Shape;153;p23"/>
          <p:cNvCxnSpPr/>
          <p:nvPr/>
        </p:nvCxnSpPr>
        <p:spPr>
          <a:xfrm flipH="1" rot="10800000">
            <a:off x="76200" y="1593319"/>
            <a:ext cx="4057200" cy="11100"/>
          </a:xfrm>
          <a:prstGeom prst="straightConnector1">
            <a:avLst/>
          </a:prstGeom>
          <a:noFill/>
          <a:ln cap="flat" cmpd="sng" w="38100">
            <a:solidFill>
              <a:srgbClr val="999999"/>
            </a:solidFill>
            <a:prstDash val="solid"/>
            <a:miter lim="800000"/>
            <a:headEnd len="med" w="med" type="none"/>
            <a:tailEnd len="med" w="med" type="none"/>
          </a:ln>
        </p:spPr>
      </p:cxnSp>
      <p:cxnSp>
        <p:nvCxnSpPr>
          <p:cNvPr id="154" name="Google Shape;154;p23"/>
          <p:cNvCxnSpPr/>
          <p:nvPr/>
        </p:nvCxnSpPr>
        <p:spPr>
          <a:xfrm flipH="1" rot="10800000">
            <a:off x="4273300" y="1589425"/>
            <a:ext cx="4794300" cy="18900"/>
          </a:xfrm>
          <a:prstGeom prst="straightConnector1">
            <a:avLst/>
          </a:prstGeom>
          <a:noFill/>
          <a:ln cap="flat" cmpd="sng" w="38100">
            <a:solidFill>
              <a:srgbClr val="999999"/>
            </a:solidFill>
            <a:prstDash val="solid"/>
            <a:miter lim="800000"/>
            <a:headEnd len="med" w="med" type="none"/>
            <a:tailEnd len="med" w="med" type="none"/>
          </a:ln>
        </p:spPr>
      </p:cxnSp>
      <p:sp>
        <p:nvSpPr>
          <p:cNvPr id="155" name="Google Shape;155;p23"/>
          <p:cNvSpPr txBox="1"/>
          <p:nvPr/>
        </p:nvSpPr>
        <p:spPr>
          <a:xfrm>
            <a:off x="5029200" y="3770709"/>
            <a:ext cx="3657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3600"/>
              <a:buFont typeface="Arial"/>
              <a:buNone/>
            </a:pPr>
            <a:r>
              <a:t/>
            </a:r>
            <a:endParaRPr/>
          </a:p>
        </p:txBody>
      </p:sp>
      <p:sp>
        <p:nvSpPr>
          <p:cNvPr id="156" name="Google Shape;156;p23"/>
          <p:cNvSpPr txBox="1"/>
          <p:nvPr>
            <p:ph idx="2" type="body"/>
          </p:nvPr>
        </p:nvSpPr>
        <p:spPr>
          <a:xfrm>
            <a:off x="4724400" y="1654925"/>
            <a:ext cx="3837000" cy="2820300"/>
          </a:xfrm>
          <a:prstGeom prst="rect">
            <a:avLst/>
          </a:prstGeom>
        </p:spPr>
        <p:txBody>
          <a:bodyPr anchorCtr="0" anchor="ctr" bIns="91425" lIns="91425" spcFirstLastPara="1" rIns="91425" wrap="square" tIns="91425">
            <a:normAutofit lnSpcReduction="20000"/>
          </a:bodyPr>
          <a:lstStyle/>
          <a:p>
            <a:pPr indent="0" lvl="0" marL="0" rtl="0" algn="l">
              <a:spcBef>
                <a:spcPts val="0"/>
              </a:spcBef>
              <a:spcAft>
                <a:spcPts val="0"/>
              </a:spcAft>
              <a:buNone/>
            </a:pPr>
            <a:r>
              <a:rPr lang="en" sz="2000">
                <a:solidFill>
                  <a:srgbClr val="EFEFEF"/>
                </a:solidFill>
              </a:rPr>
              <a:t>Agriculture/</a:t>
            </a:r>
            <a:r>
              <a:rPr lang="en" sz="2000">
                <a:solidFill>
                  <a:srgbClr val="EFEFEF"/>
                </a:solidFill>
              </a:rPr>
              <a:t>Technical</a:t>
            </a:r>
            <a:r>
              <a:rPr lang="en" sz="2000">
                <a:solidFill>
                  <a:srgbClr val="EFEFEF"/>
                </a:solidFill>
              </a:rPr>
              <a:t> Education</a:t>
            </a:r>
            <a:endParaRPr sz="2000">
              <a:solidFill>
                <a:srgbClr val="EFEFEF"/>
              </a:solidFill>
            </a:endParaRPr>
          </a:p>
          <a:p>
            <a:pPr indent="0" lvl="0" marL="0" rtl="0" algn="l">
              <a:spcBef>
                <a:spcPts val="1200"/>
              </a:spcBef>
              <a:spcAft>
                <a:spcPts val="0"/>
              </a:spcAft>
              <a:buClr>
                <a:schemeClr val="dk2"/>
              </a:buClr>
              <a:buSzPts val="1100"/>
              <a:buFont typeface="Arial"/>
              <a:buNone/>
            </a:pPr>
            <a:r>
              <a:rPr lang="en" sz="2000">
                <a:solidFill>
                  <a:srgbClr val="EFEFEF"/>
                </a:solidFill>
              </a:rPr>
              <a:t>Art</a:t>
            </a:r>
            <a:endParaRPr sz="2000">
              <a:solidFill>
                <a:srgbClr val="EFEFEF"/>
              </a:solidFill>
            </a:endParaRPr>
          </a:p>
          <a:p>
            <a:pPr indent="0" lvl="0" marL="0" rtl="0" algn="l">
              <a:spcBef>
                <a:spcPts val="1200"/>
              </a:spcBef>
              <a:spcAft>
                <a:spcPts val="0"/>
              </a:spcAft>
              <a:buNone/>
            </a:pPr>
            <a:r>
              <a:rPr lang="en" sz="2000">
                <a:solidFill>
                  <a:srgbClr val="EFEFEF"/>
                </a:solidFill>
              </a:rPr>
              <a:t>Computers</a:t>
            </a:r>
            <a:endParaRPr sz="2000">
              <a:solidFill>
                <a:srgbClr val="EFEFEF"/>
              </a:solidFill>
            </a:endParaRPr>
          </a:p>
          <a:p>
            <a:pPr indent="0" lvl="0" marL="0" rtl="0" algn="l">
              <a:spcBef>
                <a:spcPts val="1200"/>
              </a:spcBef>
              <a:spcAft>
                <a:spcPts val="0"/>
              </a:spcAft>
              <a:buNone/>
            </a:pPr>
            <a:r>
              <a:rPr lang="en" sz="2000">
                <a:solidFill>
                  <a:srgbClr val="EFEFEF"/>
                </a:solidFill>
              </a:rPr>
              <a:t>Family and Consumer Science</a:t>
            </a:r>
            <a:endParaRPr sz="2000">
              <a:solidFill>
                <a:srgbClr val="EFEFEF"/>
              </a:solidFill>
            </a:endParaRPr>
          </a:p>
          <a:p>
            <a:pPr indent="0" lvl="0" marL="0" rtl="0" algn="l">
              <a:spcBef>
                <a:spcPts val="1200"/>
              </a:spcBef>
              <a:spcAft>
                <a:spcPts val="0"/>
              </a:spcAft>
              <a:buNone/>
            </a:pPr>
            <a:r>
              <a:rPr lang="en" sz="2000">
                <a:solidFill>
                  <a:srgbClr val="EFEFEF"/>
                </a:solidFill>
              </a:rPr>
              <a:t>Tech Ed</a:t>
            </a:r>
            <a:endParaRPr sz="2000">
              <a:solidFill>
                <a:srgbClr val="EFEFEF"/>
              </a:solidFill>
            </a:endParaRPr>
          </a:p>
          <a:p>
            <a:pPr indent="0" lvl="0" marL="0" rtl="0" algn="l">
              <a:spcBef>
                <a:spcPts val="1200"/>
              </a:spcBef>
              <a:spcAft>
                <a:spcPts val="1200"/>
              </a:spcAft>
              <a:buNone/>
            </a:pPr>
            <a:r>
              <a:rPr lang="en" sz="2000">
                <a:solidFill>
                  <a:srgbClr val="EFEFEF"/>
                </a:solidFill>
              </a:rPr>
              <a:t>Speech</a:t>
            </a:r>
            <a:endParaRPr sz="2000">
              <a:solidFill>
                <a:srgbClr val="EFEFEF"/>
              </a:solidFill>
            </a:endParaRPr>
          </a:p>
        </p:txBody>
      </p:sp>
      <p:sp>
        <p:nvSpPr>
          <p:cNvPr id="157" name="Google Shape;157;p23"/>
          <p:cNvSpPr txBox="1"/>
          <p:nvPr>
            <p:ph type="title"/>
          </p:nvPr>
        </p:nvSpPr>
        <p:spPr>
          <a:xfrm>
            <a:off x="121350" y="958888"/>
            <a:ext cx="3783300" cy="618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sz="3000"/>
              <a:t>Everyday Classes</a:t>
            </a:r>
            <a:endParaRPr b="1" sz="3000"/>
          </a:p>
        </p:txBody>
      </p:sp>
      <p:sp>
        <p:nvSpPr>
          <p:cNvPr id="158" name="Google Shape;158;p23"/>
          <p:cNvSpPr txBox="1"/>
          <p:nvPr>
            <p:ph type="title"/>
          </p:nvPr>
        </p:nvSpPr>
        <p:spPr>
          <a:xfrm>
            <a:off x="4389000" y="919000"/>
            <a:ext cx="4491600" cy="618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sz="3000">
                <a:solidFill>
                  <a:srgbClr val="EFEFEF"/>
                </a:solidFill>
              </a:rPr>
              <a:t>6 Week </a:t>
            </a:r>
            <a:r>
              <a:rPr b="1" lang="en" sz="3000">
                <a:solidFill>
                  <a:srgbClr val="EFEFEF"/>
                </a:solidFill>
              </a:rPr>
              <a:t>Rotation Classes</a:t>
            </a:r>
            <a:endParaRPr b="1" sz="3000">
              <a:solidFill>
                <a:srgbClr val="EFEFEF"/>
              </a:solidFill>
            </a:endParaRPr>
          </a:p>
        </p:txBody>
      </p:sp>
      <p:sp>
        <p:nvSpPr>
          <p:cNvPr id="159" name="Google Shape;159;p23"/>
          <p:cNvSpPr txBox="1"/>
          <p:nvPr>
            <p:ph idx="1" type="subTitle"/>
          </p:nvPr>
        </p:nvSpPr>
        <p:spPr>
          <a:xfrm>
            <a:off x="265500" y="1787025"/>
            <a:ext cx="3495000" cy="2820300"/>
          </a:xfrm>
          <a:prstGeom prst="rect">
            <a:avLst/>
          </a:prstGeom>
        </p:spPr>
        <p:txBody>
          <a:bodyPr anchorCtr="0" anchor="t" bIns="91425" lIns="91425" spcFirstLastPara="1" rIns="91425" wrap="square" tIns="91425">
            <a:normAutofit/>
          </a:bodyPr>
          <a:lstStyle/>
          <a:p>
            <a:pPr indent="0" lvl="0" marL="0" rtl="0" algn="l">
              <a:lnSpc>
                <a:spcPct val="200000"/>
              </a:lnSpc>
              <a:spcBef>
                <a:spcPts val="0"/>
              </a:spcBef>
              <a:spcAft>
                <a:spcPts val="0"/>
              </a:spcAft>
              <a:buNone/>
            </a:pPr>
            <a:r>
              <a:rPr lang="en" sz="2000">
                <a:solidFill>
                  <a:srgbClr val="434343"/>
                </a:solidFill>
              </a:rPr>
              <a:t>Reading &amp; Writing (ELA)</a:t>
            </a:r>
            <a:endParaRPr sz="2000">
              <a:solidFill>
                <a:srgbClr val="434343"/>
              </a:solidFill>
            </a:endParaRPr>
          </a:p>
          <a:p>
            <a:pPr indent="0" lvl="0" marL="0" rtl="0" algn="l">
              <a:lnSpc>
                <a:spcPct val="200000"/>
              </a:lnSpc>
              <a:spcBef>
                <a:spcPts val="0"/>
              </a:spcBef>
              <a:spcAft>
                <a:spcPts val="0"/>
              </a:spcAft>
              <a:buNone/>
            </a:pPr>
            <a:r>
              <a:rPr lang="en" sz="2000">
                <a:solidFill>
                  <a:srgbClr val="434343"/>
                </a:solidFill>
              </a:rPr>
              <a:t>Social Studies</a:t>
            </a:r>
            <a:endParaRPr sz="2000">
              <a:solidFill>
                <a:srgbClr val="434343"/>
              </a:solidFill>
            </a:endParaRPr>
          </a:p>
          <a:p>
            <a:pPr indent="0" lvl="0" marL="0" rtl="0" algn="l">
              <a:lnSpc>
                <a:spcPct val="200000"/>
              </a:lnSpc>
              <a:spcBef>
                <a:spcPts val="0"/>
              </a:spcBef>
              <a:spcAft>
                <a:spcPts val="0"/>
              </a:spcAft>
              <a:buNone/>
            </a:pPr>
            <a:r>
              <a:rPr lang="en" sz="2000">
                <a:solidFill>
                  <a:srgbClr val="434343"/>
                </a:solidFill>
              </a:rPr>
              <a:t>Math</a:t>
            </a:r>
            <a:endParaRPr sz="2000">
              <a:solidFill>
                <a:srgbClr val="434343"/>
              </a:solidFill>
            </a:endParaRPr>
          </a:p>
          <a:p>
            <a:pPr indent="0" lvl="0" marL="0" rtl="0" algn="l">
              <a:lnSpc>
                <a:spcPct val="200000"/>
              </a:lnSpc>
              <a:spcBef>
                <a:spcPts val="0"/>
              </a:spcBef>
              <a:spcAft>
                <a:spcPts val="0"/>
              </a:spcAft>
              <a:buNone/>
            </a:pPr>
            <a:r>
              <a:rPr lang="en" sz="2000">
                <a:solidFill>
                  <a:srgbClr val="434343"/>
                </a:solidFill>
              </a:rPr>
              <a:t>Science</a:t>
            </a:r>
            <a:endParaRPr sz="2000">
              <a:solidFill>
                <a:srgbClr val="434343"/>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400"/>
                                  </p:stCondLst>
                                  <p:childTnLst>
                                    <p:set>
                                      <p:cBhvr>
                                        <p:cTn dur="1" fill="hold">
                                          <p:stCondLst>
                                            <p:cond delay="0"/>
                                          </p:stCondLst>
                                        </p:cTn>
                                        <p:tgtEl>
                                          <p:spTgt spid="155"/>
                                        </p:tgtEl>
                                        <p:attrNameLst>
                                          <p:attrName>style.visibility</p:attrName>
                                        </p:attrNameLst>
                                      </p:cBhvr>
                                      <p:to>
                                        <p:strVal val="visible"/>
                                      </p:to>
                                    </p:set>
                                    <p:animEffect filter="fade" transition="in">
                                      <p:cBhvr>
                                        <p:cTn dur="2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4"/>
          <p:cNvSpPr txBox="1"/>
          <p:nvPr/>
        </p:nvSpPr>
        <p:spPr>
          <a:xfrm>
            <a:off x="164100" y="778750"/>
            <a:ext cx="5651700" cy="2555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00"/>
              </a:buClr>
              <a:buSzPts val="8000"/>
              <a:buFont typeface="Arial"/>
              <a:buNone/>
            </a:pPr>
            <a:r>
              <a:rPr b="1" i="0" lang="en" sz="8000" u="none">
                <a:solidFill>
                  <a:srgbClr val="F3F3F3"/>
                </a:solidFill>
                <a:latin typeface="Merriweather"/>
                <a:ea typeface="Merriweather"/>
                <a:cs typeface="Merriweather"/>
                <a:sym typeface="Merriweather"/>
              </a:rPr>
              <a:t>What is</a:t>
            </a:r>
            <a:r>
              <a:rPr b="1" i="0" lang="en" sz="8000" u="none">
                <a:solidFill>
                  <a:schemeClr val="lt1"/>
                </a:solidFill>
                <a:latin typeface="Merriweather"/>
                <a:ea typeface="Merriweather"/>
                <a:cs typeface="Merriweather"/>
                <a:sym typeface="Merriweather"/>
              </a:rPr>
              <a:t> </a:t>
            </a:r>
            <a:r>
              <a:rPr b="1" lang="en" sz="8000">
                <a:solidFill>
                  <a:srgbClr val="CCCCCC"/>
                </a:solidFill>
                <a:latin typeface="Merriweather"/>
                <a:ea typeface="Merriweather"/>
                <a:cs typeface="Merriweather"/>
                <a:sym typeface="Merriweather"/>
              </a:rPr>
              <a:t>Skyward?</a:t>
            </a:r>
            <a:endParaRPr sz="8000">
              <a:solidFill>
                <a:srgbClr val="CCCCCC"/>
              </a:solidFill>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68" name="Shape 168"/>
        <p:cNvGrpSpPr/>
        <p:nvPr/>
      </p:nvGrpSpPr>
      <p:grpSpPr>
        <a:xfrm>
          <a:off x="0" y="0"/>
          <a:ext cx="0" cy="0"/>
          <a:chOff x="0" y="0"/>
          <a:chExt cx="0" cy="0"/>
        </a:xfrm>
      </p:grpSpPr>
      <p:sp>
        <p:nvSpPr>
          <p:cNvPr id="169" name="Google Shape;169;p25"/>
          <p:cNvSpPr txBox="1"/>
          <p:nvPr/>
        </p:nvSpPr>
        <p:spPr>
          <a:xfrm>
            <a:off x="260025" y="990175"/>
            <a:ext cx="8439300" cy="2709000"/>
          </a:xfrm>
          <a:prstGeom prst="rect">
            <a:avLst/>
          </a:prstGeom>
          <a:noFill/>
          <a:ln>
            <a:noFill/>
          </a:ln>
        </p:spPr>
        <p:txBody>
          <a:bodyPr anchorCtr="0" anchor="t" bIns="45700" lIns="91425" spcFirstLastPara="1" rIns="91425" wrap="square" tIns="45700">
            <a:spAutoFit/>
          </a:bodyPr>
          <a:lstStyle/>
          <a:p>
            <a:pPr indent="-355600" lvl="0" marL="457200" marR="0" rtl="0" algn="l">
              <a:lnSpc>
                <a:spcPct val="150000"/>
              </a:lnSpc>
              <a:spcBef>
                <a:spcPts val="0"/>
              </a:spcBef>
              <a:spcAft>
                <a:spcPts val="0"/>
              </a:spcAft>
              <a:buClr>
                <a:schemeClr val="lt2"/>
              </a:buClr>
              <a:buSzPts val="2000"/>
              <a:buFont typeface="Old Standard TT"/>
              <a:buChar char="●"/>
            </a:pPr>
            <a:r>
              <a:rPr lang="en" sz="2000">
                <a:solidFill>
                  <a:schemeClr val="lt2"/>
                </a:solidFill>
                <a:latin typeface="Old Standard TT"/>
                <a:ea typeface="Old Standard TT"/>
                <a:cs typeface="Old Standard TT"/>
                <a:sym typeface="Old Standard TT"/>
              </a:rPr>
              <a:t>Check food service balance &amp; purchases</a:t>
            </a:r>
            <a:endParaRPr sz="2000">
              <a:solidFill>
                <a:schemeClr val="lt2"/>
              </a:solidFill>
              <a:latin typeface="Old Standard TT"/>
              <a:ea typeface="Old Standard TT"/>
              <a:cs typeface="Old Standard TT"/>
              <a:sym typeface="Old Standard TT"/>
            </a:endParaRPr>
          </a:p>
          <a:p>
            <a:pPr indent="-355600" lvl="0" marL="457200" marR="0" rtl="0" algn="l">
              <a:lnSpc>
                <a:spcPct val="150000"/>
              </a:lnSpc>
              <a:spcBef>
                <a:spcPts val="0"/>
              </a:spcBef>
              <a:spcAft>
                <a:spcPts val="0"/>
              </a:spcAft>
              <a:buClr>
                <a:schemeClr val="lt2"/>
              </a:buClr>
              <a:buSzPts val="2000"/>
              <a:buFont typeface="Old Standard TT"/>
              <a:buChar char="●"/>
            </a:pPr>
            <a:r>
              <a:rPr lang="en" sz="2000">
                <a:solidFill>
                  <a:schemeClr val="lt2"/>
                </a:solidFill>
                <a:latin typeface="Old Standard TT"/>
                <a:ea typeface="Old Standard TT"/>
                <a:cs typeface="Old Standard TT"/>
                <a:sym typeface="Old Standard TT"/>
              </a:rPr>
              <a:t>Online Registration Use Consents</a:t>
            </a:r>
            <a:endParaRPr sz="2000">
              <a:solidFill>
                <a:schemeClr val="lt2"/>
              </a:solidFill>
              <a:latin typeface="Old Standard TT"/>
              <a:ea typeface="Old Standard TT"/>
              <a:cs typeface="Old Standard TT"/>
              <a:sym typeface="Old Standard TT"/>
            </a:endParaRPr>
          </a:p>
          <a:p>
            <a:pPr indent="-355600" lvl="0" marL="457200" marR="0" rtl="0" algn="l">
              <a:lnSpc>
                <a:spcPct val="150000"/>
              </a:lnSpc>
              <a:spcBef>
                <a:spcPts val="0"/>
              </a:spcBef>
              <a:spcAft>
                <a:spcPts val="0"/>
              </a:spcAft>
              <a:buClr>
                <a:schemeClr val="lt2"/>
              </a:buClr>
              <a:buSzPts val="2000"/>
              <a:buFont typeface="Old Standard TT"/>
              <a:buChar char="●"/>
            </a:pPr>
            <a:r>
              <a:rPr lang="en" sz="2000">
                <a:solidFill>
                  <a:schemeClr val="lt2"/>
                </a:solidFill>
                <a:latin typeface="Old Standard TT"/>
                <a:ea typeface="Old Standard TT"/>
                <a:cs typeface="Old Standard TT"/>
                <a:sym typeface="Old Standard TT"/>
              </a:rPr>
              <a:t>Check or Update Emergency Contacts</a:t>
            </a:r>
            <a:endParaRPr sz="2000">
              <a:solidFill>
                <a:schemeClr val="lt2"/>
              </a:solidFill>
              <a:latin typeface="Old Standard TT"/>
              <a:ea typeface="Old Standard TT"/>
              <a:cs typeface="Old Standard TT"/>
              <a:sym typeface="Old Standard TT"/>
            </a:endParaRPr>
          </a:p>
          <a:p>
            <a:pPr indent="-355600" lvl="0" marL="457200" marR="0" rtl="0" algn="l">
              <a:lnSpc>
                <a:spcPct val="150000"/>
              </a:lnSpc>
              <a:spcBef>
                <a:spcPts val="0"/>
              </a:spcBef>
              <a:spcAft>
                <a:spcPts val="0"/>
              </a:spcAft>
              <a:buClr>
                <a:schemeClr val="lt2"/>
              </a:buClr>
              <a:buSzPts val="2000"/>
              <a:buFont typeface="Old Standard TT"/>
              <a:buChar char="●"/>
            </a:pPr>
            <a:r>
              <a:rPr lang="en" sz="2000">
                <a:solidFill>
                  <a:schemeClr val="lt2"/>
                </a:solidFill>
                <a:latin typeface="Old Standard TT"/>
                <a:ea typeface="Old Standard TT"/>
                <a:cs typeface="Old Standard TT"/>
                <a:sym typeface="Old Standard TT"/>
              </a:rPr>
              <a:t>View Student schedules after you register </a:t>
            </a:r>
            <a:endParaRPr sz="2000">
              <a:solidFill>
                <a:schemeClr val="lt2"/>
              </a:solidFill>
              <a:latin typeface="Old Standard TT"/>
              <a:ea typeface="Old Standard TT"/>
              <a:cs typeface="Old Standard TT"/>
              <a:sym typeface="Old Standard TT"/>
            </a:endParaRPr>
          </a:p>
          <a:p>
            <a:pPr indent="-355600" lvl="0" marL="457200" marR="0" rtl="0" algn="l">
              <a:lnSpc>
                <a:spcPct val="150000"/>
              </a:lnSpc>
              <a:spcBef>
                <a:spcPts val="0"/>
              </a:spcBef>
              <a:spcAft>
                <a:spcPts val="0"/>
              </a:spcAft>
              <a:buClr>
                <a:schemeClr val="lt2"/>
              </a:buClr>
              <a:buSzPts val="2000"/>
              <a:buFont typeface="Old Standard TT"/>
              <a:buChar char="●"/>
            </a:pPr>
            <a:r>
              <a:rPr lang="en" sz="2000">
                <a:solidFill>
                  <a:schemeClr val="lt2"/>
                </a:solidFill>
                <a:latin typeface="Old Standard TT"/>
                <a:ea typeface="Old Standard TT"/>
                <a:cs typeface="Old Standard TT"/>
                <a:sym typeface="Old Standard TT"/>
              </a:rPr>
              <a:t>See student current grades and Report Cards</a:t>
            </a:r>
            <a:endParaRPr sz="2000">
              <a:solidFill>
                <a:schemeClr val="lt2"/>
              </a:solidFill>
              <a:latin typeface="Old Standard TT"/>
              <a:ea typeface="Old Standard TT"/>
              <a:cs typeface="Old Standard TT"/>
              <a:sym typeface="Old Standard TT"/>
            </a:endParaRPr>
          </a:p>
          <a:p>
            <a:pPr indent="-355600" lvl="0" marL="457200" marR="0" rtl="0" algn="l">
              <a:lnSpc>
                <a:spcPct val="150000"/>
              </a:lnSpc>
              <a:spcBef>
                <a:spcPts val="0"/>
              </a:spcBef>
              <a:spcAft>
                <a:spcPts val="0"/>
              </a:spcAft>
              <a:buClr>
                <a:schemeClr val="lt2"/>
              </a:buClr>
              <a:buSzPts val="2000"/>
              <a:buFont typeface="Old Standard TT"/>
              <a:buChar char="●"/>
            </a:pPr>
            <a:r>
              <a:rPr lang="en" sz="2000">
                <a:solidFill>
                  <a:schemeClr val="lt2"/>
                </a:solidFill>
                <a:latin typeface="Old Standard TT"/>
                <a:ea typeface="Old Standard TT"/>
                <a:cs typeface="Old Standard TT"/>
                <a:sym typeface="Old Standard TT"/>
              </a:rPr>
              <a:t>Use direct teacher/principal email rather than Skyward message</a:t>
            </a:r>
            <a:r>
              <a:rPr i="0" lang="en" sz="2000" u="none">
                <a:solidFill>
                  <a:schemeClr val="lt2"/>
                </a:solidFill>
                <a:latin typeface="Old Standard TT"/>
                <a:ea typeface="Old Standard TT"/>
                <a:cs typeface="Old Standard TT"/>
                <a:sym typeface="Old Standard TT"/>
              </a:rPr>
              <a:t> </a:t>
            </a:r>
            <a:endParaRPr sz="2000">
              <a:solidFill>
                <a:schemeClr val="lt2"/>
              </a:solidFill>
              <a:latin typeface="Old Standard TT"/>
              <a:ea typeface="Old Standard TT"/>
              <a:cs typeface="Old Standard TT"/>
              <a:sym typeface="Old Standard TT"/>
            </a:endParaRPr>
          </a:p>
        </p:txBody>
      </p:sp>
      <p:sp>
        <p:nvSpPr>
          <p:cNvPr id="170" name="Google Shape;170;p25"/>
          <p:cNvSpPr txBox="1"/>
          <p:nvPr/>
        </p:nvSpPr>
        <p:spPr>
          <a:xfrm>
            <a:off x="327375" y="317825"/>
            <a:ext cx="56487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000">
                <a:solidFill>
                  <a:schemeClr val="accent1"/>
                </a:solidFill>
                <a:latin typeface="Old Standard TT"/>
                <a:ea typeface="Old Standard TT"/>
                <a:cs typeface="Old Standard TT"/>
                <a:sym typeface="Old Standard TT"/>
              </a:rPr>
              <a:t>Families</a:t>
            </a:r>
            <a:r>
              <a:rPr b="1" lang="en" sz="4000">
                <a:solidFill>
                  <a:schemeClr val="accent1"/>
                </a:solidFill>
                <a:latin typeface="Old Standard TT"/>
                <a:ea typeface="Old Standard TT"/>
                <a:cs typeface="Old Standard TT"/>
                <a:sym typeface="Old Standard TT"/>
              </a:rPr>
              <a:t> are able to:</a:t>
            </a:r>
            <a:endParaRPr b="1" sz="4000">
              <a:solidFill>
                <a:schemeClr val="accent1"/>
              </a:solidFill>
              <a:latin typeface="Old Standard TT"/>
              <a:ea typeface="Old Standard TT"/>
              <a:cs typeface="Old Standard TT"/>
              <a:sym typeface="Old Standard TT"/>
            </a:endParaRPr>
          </a:p>
        </p:txBody>
      </p:sp>
      <p:pic>
        <p:nvPicPr>
          <p:cNvPr id="171" name="Google Shape;171;p25"/>
          <p:cNvPicPr preferRelativeResize="0"/>
          <p:nvPr/>
        </p:nvPicPr>
        <p:blipFill>
          <a:blip r:embed="rId3">
            <a:alphaModFix/>
          </a:blip>
          <a:stretch>
            <a:fillRect/>
          </a:stretch>
        </p:blipFill>
        <p:spPr>
          <a:xfrm>
            <a:off x="5000675" y="3584059"/>
            <a:ext cx="3913200" cy="147479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26"/>
          <p:cNvPicPr preferRelativeResize="0"/>
          <p:nvPr/>
        </p:nvPicPr>
        <p:blipFill>
          <a:blip r:embed="rId3">
            <a:alphaModFix/>
          </a:blip>
          <a:stretch>
            <a:fillRect/>
          </a:stretch>
        </p:blipFill>
        <p:spPr>
          <a:xfrm>
            <a:off x="537775" y="152400"/>
            <a:ext cx="7794036" cy="48386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7"/>
          <p:cNvSpPr txBox="1"/>
          <p:nvPr>
            <p:ph type="title"/>
          </p:nvPr>
        </p:nvSpPr>
        <p:spPr>
          <a:xfrm>
            <a:off x="311700" y="445025"/>
            <a:ext cx="6380100" cy="613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chemeClr val="accent1"/>
                </a:solidFill>
              </a:rPr>
              <a:t>Organization</a:t>
            </a:r>
            <a:endParaRPr b="1" sz="4000">
              <a:solidFill>
                <a:schemeClr val="accent1"/>
              </a:solidFill>
            </a:endParaRPr>
          </a:p>
        </p:txBody>
      </p:sp>
      <p:sp>
        <p:nvSpPr>
          <p:cNvPr id="182" name="Google Shape;182;p27"/>
          <p:cNvSpPr txBox="1"/>
          <p:nvPr>
            <p:ph idx="4294967295" type="body"/>
          </p:nvPr>
        </p:nvSpPr>
        <p:spPr>
          <a:xfrm>
            <a:off x="387900" y="1282000"/>
            <a:ext cx="6946800" cy="3519600"/>
          </a:xfrm>
          <a:prstGeom prst="rect">
            <a:avLst/>
          </a:prstGeom>
        </p:spPr>
        <p:txBody>
          <a:bodyPr anchorCtr="0" anchor="t" bIns="91425" lIns="91425" spcFirstLastPara="1" rIns="91425" wrap="square" tIns="91425">
            <a:normAutofit lnSpcReduction="10000"/>
          </a:bodyPr>
          <a:lstStyle/>
          <a:p>
            <a:pPr indent="-355600" lvl="0" marL="457200" rtl="0" algn="l">
              <a:spcBef>
                <a:spcPts val="0"/>
              </a:spcBef>
              <a:spcAft>
                <a:spcPts val="0"/>
              </a:spcAft>
              <a:buClr>
                <a:srgbClr val="434343"/>
              </a:buClr>
              <a:buSzPts val="2000"/>
              <a:buChar char="●"/>
            </a:pPr>
            <a:r>
              <a:rPr lang="en" sz="2000">
                <a:solidFill>
                  <a:srgbClr val="434343"/>
                </a:solidFill>
              </a:rPr>
              <a:t>Organization is important!</a:t>
            </a:r>
            <a:endParaRPr sz="2000">
              <a:solidFill>
                <a:srgbClr val="434343"/>
              </a:solidFill>
            </a:endParaRPr>
          </a:p>
          <a:p>
            <a:pPr indent="-355600" lvl="0" marL="457200" rtl="0" algn="l">
              <a:spcBef>
                <a:spcPts val="0"/>
              </a:spcBef>
              <a:spcAft>
                <a:spcPts val="0"/>
              </a:spcAft>
              <a:buClr>
                <a:srgbClr val="434343"/>
              </a:buClr>
              <a:buSzPts val="2000"/>
              <a:buChar char="●"/>
            </a:pPr>
            <a:r>
              <a:rPr lang="en" sz="2000">
                <a:solidFill>
                  <a:srgbClr val="434343"/>
                </a:solidFill>
              </a:rPr>
              <a:t>We recommend that students use a planner or other </a:t>
            </a:r>
            <a:r>
              <a:rPr lang="en" sz="2000">
                <a:solidFill>
                  <a:srgbClr val="434343"/>
                </a:solidFill>
              </a:rPr>
              <a:t>method</a:t>
            </a:r>
            <a:r>
              <a:rPr lang="en" sz="2000">
                <a:solidFill>
                  <a:srgbClr val="434343"/>
                </a:solidFill>
              </a:rPr>
              <a:t> to keep track of assignments</a:t>
            </a:r>
            <a:endParaRPr sz="2000">
              <a:solidFill>
                <a:srgbClr val="434343"/>
              </a:solidFill>
            </a:endParaRPr>
          </a:p>
          <a:p>
            <a:pPr indent="-355600" lvl="0" marL="457200" rtl="0" algn="l">
              <a:spcBef>
                <a:spcPts val="0"/>
              </a:spcBef>
              <a:spcAft>
                <a:spcPts val="0"/>
              </a:spcAft>
              <a:buClr>
                <a:srgbClr val="434343"/>
              </a:buClr>
              <a:buSzPts val="2000"/>
              <a:buChar char="●"/>
            </a:pPr>
            <a:r>
              <a:rPr lang="en" sz="2000">
                <a:solidFill>
                  <a:srgbClr val="434343"/>
                </a:solidFill>
              </a:rPr>
              <a:t>Teachers may use Google Classroom</a:t>
            </a:r>
            <a:endParaRPr sz="2000">
              <a:solidFill>
                <a:srgbClr val="434343"/>
              </a:solidFill>
            </a:endParaRPr>
          </a:p>
          <a:p>
            <a:pPr indent="-355600" lvl="1" marL="914400" rtl="0" algn="l">
              <a:spcBef>
                <a:spcPts val="0"/>
              </a:spcBef>
              <a:spcAft>
                <a:spcPts val="0"/>
              </a:spcAft>
              <a:buClr>
                <a:srgbClr val="434343"/>
              </a:buClr>
              <a:buSzPts val="2000"/>
              <a:buChar char="○"/>
            </a:pPr>
            <a:r>
              <a:rPr lang="en" sz="2000">
                <a:solidFill>
                  <a:srgbClr val="434343"/>
                </a:solidFill>
              </a:rPr>
              <a:t>Encourage students to check this regularly</a:t>
            </a:r>
            <a:endParaRPr sz="2000">
              <a:solidFill>
                <a:srgbClr val="434343"/>
              </a:solidFill>
            </a:endParaRPr>
          </a:p>
          <a:p>
            <a:pPr indent="-355600" lvl="0" marL="457200" rtl="0" algn="l">
              <a:spcBef>
                <a:spcPts val="0"/>
              </a:spcBef>
              <a:spcAft>
                <a:spcPts val="0"/>
              </a:spcAft>
              <a:buClr>
                <a:srgbClr val="434343"/>
              </a:buClr>
              <a:buSzPts val="2000"/>
              <a:buChar char="●"/>
            </a:pPr>
            <a:r>
              <a:rPr lang="en" sz="2000">
                <a:solidFill>
                  <a:srgbClr val="434343"/>
                </a:solidFill>
              </a:rPr>
              <a:t>Skyward is used to post grades as well as see assignments</a:t>
            </a:r>
            <a:endParaRPr sz="2000">
              <a:solidFill>
                <a:srgbClr val="434343"/>
              </a:solidFill>
            </a:endParaRPr>
          </a:p>
          <a:p>
            <a:pPr indent="-355600" lvl="1" marL="914400" rtl="0" algn="l">
              <a:spcBef>
                <a:spcPts val="0"/>
              </a:spcBef>
              <a:spcAft>
                <a:spcPts val="0"/>
              </a:spcAft>
              <a:buClr>
                <a:srgbClr val="434343"/>
              </a:buClr>
              <a:buSzPts val="2000"/>
              <a:buChar char="○"/>
            </a:pPr>
            <a:r>
              <a:rPr lang="en" sz="2000">
                <a:solidFill>
                  <a:srgbClr val="434343"/>
                </a:solidFill>
              </a:rPr>
              <a:t>* Make sure you are able to log on to skyward. If you need assistance please contact the Middle/High School office</a:t>
            </a:r>
            <a:endParaRPr sz="2000">
              <a:solidFill>
                <a:srgbClr val="434343"/>
              </a:solidFill>
            </a:endParaRPr>
          </a:p>
        </p:txBody>
      </p:sp>
      <p:pic>
        <p:nvPicPr>
          <p:cNvPr id="183" name="Google Shape;183;p27"/>
          <p:cNvPicPr preferRelativeResize="0"/>
          <p:nvPr/>
        </p:nvPicPr>
        <p:blipFill>
          <a:blip r:embed="rId3">
            <a:alphaModFix/>
          </a:blip>
          <a:stretch>
            <a:fillRect/>
          </a:stretch>
        </p:blipFill>
        <p:spPr>
          <a:xfrm>
            <a:off x="6691725" y="1973500"/>
            <a:ext cx="1528375" cy="1317000"/>
          </a:xfrm>
          <a:prstGeom prst="rect">
            <a:avLst/>
          </a:prstGeom>
          <a:noFill/>
          <a:ln>
            <a:noFill/>
          </a:ln>
        </p:spPr>
      </p:pic>
      <p:pic>
        <p:nvPicPr>
          <p:cNvPr id="184" name="Google Shape;184;p27"/>
          <p:cNvPicPr preferRelativeResize="0"/>
          <p:nvPr/>
        </p:nvPicPr>
        <p:blipFill>
          <a:blip r:embed="rId4">
            <a:alphaModFix/>
          </a:blip>
          <a:stretch>
            <a:fillRect/>
          </a:stretch>
        </p:blipFill>
        <p:spPr>
          <a:xfrm>
            <a:off x="7412225" y="445025"/>
            <a:ext cx="1219200" cy="1219200"/>
          </a:xfrm>
          <a:prstGeom prst="rect">
            <a:avLst/>
          </a:prstGeom>
          <a:noFill/>
          <a:ln>
            <a:noFill/>
          </a:ln>
        </p:spPr>
      </p:pic>
      <p:pic>
        <p:nvPicPr>
          <p:cNvPr id="185" name="Google Shape;185;p27"/>
          <p:cNvPicPr preferRelativeResize="0"/>
          <p:nvPr/>
        </p:nvPicPr>
        <p:blipFill>
          <a:blip r:embed="rId5">
            <a:alphaModFix/>
          </a:blip>
          <a:stretch>
            <a:fillRect/>
          </a:stretch>
        </p:blipFill>
        <p:spPr>
          <a:xfrm>
            <a:off x="7412225" y="3582400"/>
            <a:ext cx="1219200" cy="1219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8"/>
          <p:cNvSpPr txBox="1"/>
          <p:nvPr>
            <p:ph type="title"/>
          </p:nvPr>
        </p:nvSpPr>
        <p:spPr>
          <a:xfrm>
            <a:off x="4670875" y="1283675"/>
            <a:ext cx="3783300" cy="2439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7000">
                <a:solidFill>
                  <a:srgbClr val="EFEFEF"/>
                </a:solidFill>
              </a:rPr>
              <a:t>Report Cards</a:t>
            </a:r>
            <a:endParaRPr b="1" sz="7000">
              <a:solidFill>
                <a:srgbClr val="EFEFEF"/>
              </a:solidFill>
            </a:endParaRPr>
          </a:p>
        </p:txBody>
      </p:sp>
      <p:sp>
        <p:nvSpPr>
          <p:cNvPr id="191" name="Google Shape;191;p28"/>
          <p:cNvSpPr txBox="1"/>
          <p:nvPr>
            <p:ph idx="2" type="body"/>
          </p:nvPr>
        </p:nvSpPr>
        <p:spPr>
          <a:xfrm>
            <a:off x="176700" y="251300"/>
            <a:ext cx="3853500" cy="4697400"/>
          </a:xfrm>
          <a:prstGeom prst="rect">
            <a:avLst/>
          </a:prstGeom>
        </p:spPr>
        <p:txBody>
          <a:bodyPr anchorCtr="0" anchor="ctr" bIns="91425" lIns="91425" spcFirstLastPara="1" rIns="91425" wrap="square" tIns="91425">
            <a:normAutofit/>
          </a:bodyPr>
          <a:lstStyle/>
          <a:p>
            <a:pPr indent="-336550" lvl="0" marL="457200" rtl="0" algn="l">
              <a:spcBef>
                <a:spcPts val="0"/>
              </a:spcBef>
              <a:spcAft>
                <a:spcPts val="0"/>
              </a:spcAft>
              <a:buClr>
                <a:srgbClr val="434343"/>
              </a:buClr>
              <a:buSzPts val="1700"/>
              <a:buChar char="●"/>
            </a:pPr>
            <a:r>
              <a:rPr lang="en" sz="1700">
                <a:solidFill>
                  <a:srgbClr val="434343"/>
                </a:solidFill>
              </a:rPr>
              <a:t>There are 4 quarters and grades are posted to skyward for each. </a:t>
            </a:r>
            <a:endParaRPr sz="1700">
              <a:solidFill>
                <a:srgbClr val="434343"/>
              </a:solidFill>
            </a:endParaRPr>
          </a:p>
          <a:p>
            <a:pPr indent="-336550" lvl="0" marL="457200" rtl="0" algn="l">
              <a:spcBef>
                <a:spcPts val="1000"/>
              </a:spcBef>
              <a:spcAft>
                <a:spcPts val="0"/>
              </a:spcAft>
              <a:buClr>
                <a:srgbClr val="434343"/>
              </a:buClr>
              <a:buSzPts val="1700"/>
              <a:buChar char="●"/>
            </a:pPr>
            <a:r>
              <a:rPr lang="en" sz="1700">
                <a:solidFill>
                  <a:srgbClr val="434343"/>
                </a:solidFill>
              </a:rPr>
              <a:t>Progress report emails will be sent out at Mid-Quarter to families as a reminder to check your students grade in skyward.</a:t>
            </a:r>
            <a:endParaRPr sz="1700">
              <a:solidFill>
                <a:srgbClr val="434343"/>
              </a:solidFill>
            </a:endParaRPr>
          </a:p>
          <a:p>
            <a:pPr indent="-336550" lvl="0" marL="457200" rtl="0" algn="l">
              <a:spcBef>
                <a:spcPts val="1000"/>
              </a:spcBef>
              <a:spcAft>
                <a:spcPts val="0"/>
              </a:spcAft>
              <a:buClr>
                <a:srgbClr val="434343"/>
              </a:buClr>
              <a:buSzPts val="1700"/>
              <a:buChar char="●"/>
            </a:pPr>
            <a:r>
              <a:rPr lang="en" sz="1700">
                <a:solidFill>
                  <a:srgbClr val="434343"/>
                </a:solidFill>
              </a:rPr>
              <a:t>Report cards are sent out for each semester. </a:t>
            </a:r>
            <a:endParaRPr sz="1700">
              <a:solidFill>
                <a:srgbClr val="434343"/>
              </a:solidFill>
            </a:endParaRPr>
          </a:p>
          <a:p>
            <a:pPr indent="0" lvl="0" marL="0" rtl="0" algn="ctr">
              <a:spcBef>
                <a:spcPts val="1000"/>
              </a:spcBef>
              <a:spcAft>
                <a:spcPts val="1200"/>
              </a:spcAft>
              <a:buNone/>
            </a:pPr>
            <a:r>
              <a:rPr b="1" lang="en" sz="1600">
                <a:solidFill>
                  <a:srgbClr val="434343"/>
                </a:solidFill>
              </a:rPr>
              <a:t>Regular attendance and completing homework are very important to maintaining good grades</a:t>
            </a:r>
            <a:endParaRPr b="1" sz="1600">
              <a:solidFill>
                <a:srgbClr val="43434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9"/>
          <p:cNvSpPr txBox="1"/>
          <p:nvPr>
            <p:ph type="title"/>
          </p:nvPr>
        </p:nvSpPr>
        <p:spPr>
          <a:xfrm>
            <a:off x="210425" y="134475"/>
            <a:ext cx="3783300" cy="301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2500"/>
              <a:t>Grading is different in middle  school. </a:t>
            </a:r>
            <a:endParaRPr b="1" sz="2500"/>
          </a:p>
          <a:p>
            <a:pPr indent="0" lvl="0" marL="0" rtl="0" algn="ctr">
              <a:spcBef>
                <a:spcPts val="0"/>
              </a:spcBef>
              <a:spcAft>
                <a:spcPts val="0"/>
              </a:spcAft>
              <a:buSzPts val="990"/>
              <a:buNone/>
            </a:pPr>
            <a:r>
              <a:t/>
            </a:r>
            <a:endParaRPr sz="1000"/>
          </a:p>
          <a:p>
            <a:pPr indent="0" lvl="0" marL="0" rtl="0" algn="ctr">
              <a:spcBef>
                <a:spcPts val="0"/>
              </a:spcBef>
              <a:spcAft>
                <a:spcPts val="0"/>
              </a:spcAft>
              <a:buSzPts val="990"/>
              <a:buNone/>
            </a:pPr>
            <a:r>
              <a:rPr b="1" lang="en" sz="2000">
                <a:solidFill>
                  <a:srgbClr val="434343"/>
                </a:solidFill>
              </a:rPr>
              <a:t> </a:t>
            </a:r>
            <a:r>
              <a:rPr b="1" lang="en" sz="1500">
                <a:solidFill>
                  <a:srgbClr val="434343"/>
                </a:solidFill>
              </a:rPr>
              <a:t>In elementary school,  grades looked like: </a:t>
            </a:r>
            <a:endParaRPr b="1" sz="1500">
              <a:solidFill>
                <a:srgbClr val="434343"/>
              </a:solidFill>
            </a:endParaRPr>
          </a:p>
          <a:p>
            <a:pPr indent="0" lvl="0" marL="0" rtl="0" algn="ctr">
              <a:lnSpc>
                <a:spcPct val="115000"/>
              </a:lnSpc>
              <a:spcBef>
                <a:spcPts val="0"/>
              </a:spcBef>
              <a:spcAft>
                <a:spcPts val="0"/>
              </a:spcAft>
              <a:buSzPts val="990"/>
              <a:buNone/>
            </a:pPr>
            <a:r>
              <a:rPr lang="en" sz="1500">
                <a:solidFill>
                  <a:srgbClr val="434343"/>
                </a:solidFill>
              </a:rPr>
              <a:t>(</a:t>
            </a:r>
            <a:r>
              <a:rPr lang="en" sz="1500">
                <a:solidFill>
                  <a:srgbClr val="434343"/>
                </a:solidFill>
              </a:rPr>
              <a:t>*) </a:t>
            </a:r>
            <a:r>
              <a:rPr lang="en" sz="1500">
                <a:solidFill>
                  <a:srgbClr val="434343"/>
                </a:solidFill>
              </a:rPr>
              <a:t>Not Assessed at This Time</a:t>
            </a:r>
            <a:endParaRPr sz="1500">
              <a:solidFill>
                <a:srgbClr val="434343"/>
              </a:solidFill>
            </a:endParaRPr>
          </a:p>
          <a:p>
            <a:pPr indent="0" lvl="0" marL="0" rtl="0" algn="ctr">
              <a:lnSpc>
                <a:spcPct val="115000"/>
              </a:lnSpc>
              <a:spcBef>
                <a:spcPts val="0"/>
              </a:spcBef>
              <a:spcAft>
                <a:spcPts val="0"/>
              </a:spcAft>
              <a:buSzPts val="990"/>
              <a:buNone/>
            </a:pPr>
            <a:r>
              <a:rPr lang="en" sz="1500">
                <a:solidFill>
                  <a:srgbClr val="434343"/>
                </a:solidFill>
              </a:rPr>
              <a:t>(1) Beginning to Develop End of Year Standard</a:t>
            </a:r>
            <a:endParaRPr sz="1500">
              <a:solidFill>
                <a:srgbClr val="434343"/>
              </a:solidFill>
            </a:endParaRPr>
          </a:p>
          <a:p>
            <a:pPr indent="0" lvl="0" marL="0" rtl="0" algn="ctr">
              <a:lnSpc>
                <a:spcPct val="115000"/>
              </a:lnSpc>
              <a:spcBef>
                <a:spcPts val="0"/>
              </a:spcBef>
              <a:spcAft>
                <a:spcPts val="0"/>
              </a:spcAft>
              <a:buSzPts val="990"/>
              <a:buNone/>
            </a:pPr>
            <a:r>
              <a:rPr lang="en" sz="1500">
                <a:solidFill>
                  <a:srgbClr val="434343"/>
                </a:solidFill>
              </a:rPr>
              <a:t>(2) Approaching End of year Standard</a:t>
            </a:r>
            <a:endParaRPr sz="1500">
              <a:solidFill>
                <a:srgbClr val="434343"/>
              </a:solidFill>
            </a:endParaRPr>
          </a:p>
          <a:p>
            <a:pPr indent="0" lvl="0" marL="0" rtl="0" algn="ctr">
              <a:lnSpc>
                <a:spcPct val="115000"/>
              </a:lnSpc>
              <a:spcBef>
                <a:spcPts val="0"/>
              </a:spcBef>
              <a:spcAft>
                <a:spcPts val="0"/>
              </a:spcAft>
              <a:buSzPts val="990"/>
              <a:buNone/>
            </a:pPr>
            <a:r>
              <a:rPr lang="en" sz="1500">
                <a:solidFill>
                  <a:srgbClr val="434343"/>
                </a:solidFill>
              </a:rPr>
              <a:t>(3) Meeting End of Year Standard</a:t>
            </a:r>
            <a:endParaRPr sz="1500">
              <a:solidFill>
                <a:srgbClr val="434343"/>
              </a:solidFill>
            </a:endParaRPr>
          </a:p>
        </p:txBody>
      </p:sp>
      <p:sp>
        <p:nvSpPr>
          <p:cNvPr id="197" name="Google Shape;197;p29"/>
          <p:cNvSpPr txBox="1"/>
          <p:nvPr>
            <p:ph idx="1" type="subTitle"/>
          </p:nvPr>
        </p:nvSpPr>
        <p:spPr>
          <a:xfrm>
            <a:off x="155375" y="3292325"/>
            <a:ext cx="3893400" cy="1518000"/>
          </a:xfrm>
          <a:prstGeom prst="rect">
            <a:avLst/>
          </a:prstGeom>
          <a:ln cap="flat" cmpd="sng" w="9525">
            <a:solidFill>
              <a:srgbClr val="000000"/>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rgbClr val="434343"/>
                </a:solidFill>
                <a:latin typeface="Anton"/>
                <a:ea typeface="Anton"/>
                <a:cs typeface="Anton"/>
                <a:sym typeface="Anton"/>
              </a:rPr>
              <a:t>If a student got all 3’s in elementary school it does not necessarily mean they will earn all A’s in middle school </a:t>
            </a:r>
            <a:endParaRPr>
              <a:solidFill>
                <a:srgbClr val="434343"/>
              </a:solidFill>
              <a:latin typeface="Anton"/>
              <a:ea typeface="Anton"/>
              <a:cs typeface="Anton"/>
              <a:sym typeface="Anton"/>
            </a:endParaRPr>
          </a:p>
        </p:txBody>
      </p:sp>
      <p:sp>
        <p:nvSpPr>
          <p:cNvPr id="198" name="Google Shape;198;p29"/>
          <p:cNvSpPr txBox="1"/>
          <p:nvPr>
            <p:ph idx="2" type="body"/>
          </p:nvPr>
        </p:nvSpPr>
        <p:spPr>
          <a:xfrm>
            <a:off x="4572000" y="134475"/>
            <a:ext cx="4204500" cy="42849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2000">
                <a:solidFill>
                  <a:srgbClr val="EFEFEF"/>
                </a:solidFill>
              </a:rPr>
              <a:t>In middle school grades will be reported as letters</a:t>
            </a:r>
            <a:endParaRPr sz="2000">
              <a:solidFill>
                <a:srgbClr val="EFEFEF"/>
              </a:solidFill>
            </a:endParaRPr>
          </a:p>
        </p:txBody>
      </p:sp>
      <p:pic>
        <p:nvPicPr>
          <p:cNvPr id="199" name="Google Shape;199;p29"/>
          <p:cNvPicPr preferRelativeResize="0"/>
          <p:nvPr/>
        </p:nvPicPr>
        <p:blipFill>
          <a:blip r:embed="rId3">
            <a:alphaModFix/>
          </a:blip>
          <a:stretch>
            <a:fillRect/>
          </a:stretch>
        </p:blipFill>
        <p:spPr>
          <a:xfrm>
            <a:off x="5351813" y="904275"/>
            <a:ext cx="2644875" cy="34458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0"/>
          <p:cNvSpPr txBox="1"/>
          <p:nvPr>
            <p:ph type="title"/>
          </p:nvPr>
        </p:nvSpPr>
        <p:spPr>
          <a:xfrm>
            <a:off x="303300" y="411575"/>
            <a:ext cx="8520600" cy="639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chemeClr val="accent1"/>
                </a:solidFill>
              </a:rPr>
              <a:t>Extra-Curricular Activities</a:t>
            </a:r>
            <a:endParaRPr b="1" sz="4000">
              <a:solidFill>
                <a:schemeClr val="accent1"/>
              </a:solidFill>
            </a:endParaRPr>
          </a:p>
        </p:txBody>
      </p:sp>
      <p:sp>
        <p:nvSpPr>
          <p:cNvPr id="205" name="Google Shape;205;p30"/>
          <p:cNvSpPr txBox="1"/>
          <p:nvPr>
            <p:ph idx="4294967295" type="body"/>
          </p:nvPr>
        </p:nvSpPr>
        <p:spPr>
          <a:xfrm>
            <a:off x="248675" y="1143775"/>
            <a:ext cx="8745300" cy="3827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434343"/>
              </a:buClr>
              <a:buSzPts val="2000"/>
              <a:buChar char="●"/>
            </a:pPr>
            <a:r>
              <a:rPr lang="en" sz="2000">
                <a:solidFill>
                  <a:srgbClr val="434343"/>
                </a:solidFill>
              </a:rPr>
              <a:t>The Middle School day ends at 3:18pm. Bus right after school in front of the GCHS/MS entry.</a:t>
            </a:r>
            <a:endParaRPr sz="2000">
              <a:solidFill>
                <a:srgbClr val="434343"/>
              </a:solidFill>
            </a:endParaRPr>
          </a:p>
          <a:p>
            <a:pPr indent="-355600" lvl="0" marL="457200" rtl="0" algn="l">
              <a:spcBef>
                <a:spcPts val="0"/>
              </a:spcBef>
              <a:spcAft>
                <a:spcPts val="0"/>
              </a:spcAft>
              <a:buClr>
                <a:srgbClr val="434343"/>
              </a:buClr>
              <a:buSzPts val="2000"/>
              <a:buChar char="●"/>
            </a:pPr>
            <a:r>
              <a:rPr lang="en" sz="2000">
                <a:solidFill>
                  <a:srgbClr val="434343"/>
                </a:solidFill>
              </a:rPr>
              <a:t>Sixth grade students are able to join  Student Council, FFA, Cross Country, Wrestling, and Track &amp; Field. Registration for sports is online at:</a:t>
            </a:r>
            <a:endParaRPr sz="2000">
              <a:solidFill>
                <a:srgbClr val="434343"/>
              </a:solidFill>
            </a:endParaRPr>
          </a:p>
          <a:p>
            <a:pPr indent="457200" lvl="0" marL="0" rtl="0" algn="ctr">
              <a:spcBef>
                <a:spcPts val="1200"/>
              </a:spcBef>
              <a:spcAft>
                <a:spcPts val="0"/>
              </a:spcAft>
              <a:buNone/>
            </a:pPr>
            <a:r>
              <a:rPr lang="en" sz="2000" u="sng">
                <a:solidFill>
                  <a:srgbClr val="0000FF"/>
                </a:solidFill>
                <a:hlinkClick r:id="rId3">
                  <a:extLst>
                    <a:ext uri="{A12FA001-AC4F-418D-AE19-62706E023703}">
                      <ahyp:hlinkClr val="tx"/>
                    </a:ext>
                  </a:extLst>
                </a:hlinkClick>
              </a:rPr>
              <a:t>https://glenwoodcity-ar.rschooltoday.com/</a:t>
            </a:r>
            <a:endParaRPr sz="2000">
              <a:solidFill>
                <a:srgbClr val="0000FF"/>
              </a:solidFill>
            </a:endParaRPr>
          </a:p>
          <a:p>
            <a:pPr indent="0" lvl="0" marL="0" rtl="0" algn="ctr">
              <a:spcBef>
                <a:spcPts val="1200"/>
              </a:spcBef>
              <a:spcAft>
                <a:spcPts val="0"/>
              </a:spcAft>
              <a:buNone/>
            </a:pPr>
            <a:r>
              <a:rPr lang="en" sz="2000">
                <a:solidFill>
                  <a:srgbClr val="434343"/>
                </a:solidFill>
              </a:rPr>
              <a:t>	All eligibility requirements can be found on the activities tab on the district website:</a:t>
            </a:r>
            <a:endParaRPr sz="2000">
              <a:solidFill>
                <a:srgbClr val="434343"/>
              </a:solidFill>
            </a:endParaRPr>
          </a:p>
          <a:p>
            <a:pPr indent="0" lvl="0" marL="0" rtl="0" algn="ctr">
              <a:spcBef>
                <a:spcPts val="1200"/>
              </a:spcBef>
              <a:spcAft>
                <a:spcPts val="0"/>
              </a:spcAft>
              <a:buNone/>
            </a:pPr>
            <a:r>
              <a:rPr lang="en" sz="2000" u="sng">
                <a:solidFill>
                  <a:srgbClr val="0000FF"/>
                </a:solidFill>
                <a:hlinkClick r:id="rId4">
                  <a:extLst>
                    <a:ext uri="{A12FA001-AC4F-418D-AE19-62706E023703}">
                      <ahyp:hlinkClr val="tx"/>
                    </a:ext>
                  </a:extLst>
                </a:hlinkClick>
              </a:rPr>
              <a:t>https://www.gcsd.k12.wi.us/activities/</a:t>
            </a:r>
            <a:r>
              <a:rPr lang="en" sz="2000">
                <a:solidFill>
                  <a:srgbClr val="0000FF"/>
                </a:solidFill>
              </a:rPr>
              <a:t> </a:t>
            </a:r>
            <a:endParaRPr sz="2000">
              <a:solidFill>
                <a:srgbClr val="0000FF"/>
              </a:solidFill>
            </a:endParaRPr>
          </a:p>
          <a:p>
            <a:pPr indent="457200" lvl="0" marL="0" rtl="0" algn="l">
              <a:spcBef>
                <a:spcPts val="120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09" name="Shape 209"/>
        <p:cNvGrpSpPr/>
        <p:nvPr/>
      </p:nvGrpSpPr>
      <p:grpSpPr>
        <a:xfrm>
          <a:off x="0" y="0"/>
          <a:ext cx="0" cy="0"/>
          <a:chOff x="0" y="0"/>
          <a:chExt cx="0" cy="0"/>
        </a:xfrm>
      </p:grpSpPr>
      <p:sp>
        <p:nvSpPr>
          <p:cNvPr id="210" name="Google Shape;210;p31"/>
          <p:cNvSpPr txBox="1"/>
          <p:nvPr/>
        </p:nvSpPr>
        <p:spPr>
          <a:xfrm>
            <a:off x="304800" y="285750"/>
            <a:ext cx="8544900" cy="4607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00"/>
              </a:buClr>
              <a:buSzPts val="8000"/>
              <a:buFont typeface="Arial"/>
              <a:buNone/>
            </a:pPr>
            <a:r>
              <a:rPr b="1" i="0" lang="en" sz="4000" u="none">
                <a:solidFill>
                  <a:srgbClr val="EFEFEF"/>
                </a:solidFill>
                <a:latin typeface="Old Standard TT"/>
                <a:ea typeface="Old Standard TT"/>
                <a:cs typeface="Old Standard TT"/>
                <a:sym typeface="Old Standard TT"/>
              </a:rPr>
              <a:t>What if I need to get a message to my child?</a:t>
            </a:r>
            <a:endParaRPr b="1" i="0" sz="4000" u="none">
              <a:solidFill>
                <a:srgbClr val="EFEFEF"/>
              </a:solidFill>
              <a:latin typeface="Old Standard TT"/>
              <a:ea typeface="Old Standard TT"/>
              <a:cs typeface="Old Standard TT"/>
              <a:sym typeface="Old Standard TT"/>
            </a:endParaRPr>
          </a:p>
          <a:p>
            <a:pPr indent="0" lvl="0" marL="0" marR="0" rtl="0" algn="ctr">
              <a:lnSpc>
                <a:spcPct val="100000"/>
              </a:lnSpc>
              <a:spcBef>
                <a:spcPts val="0"/>
              </a:spcBef>
              <a:spcAft>
                <a:spcPts val="0"/>
              </a:spcAft>
              <a:buClr>
                <a:srgbClr val="FFFF00"/>
              </a:buClr>
              <a:buSzPts val="8000"/>
              <a:buFont typeface="Arial"/>
              <a:buNone/>
            </a:pPr>
            <a:r>
              <a:t/>
            </a:r>
            <a:endParaRPr b="1" sz="2200">
              <a:solidFill>
                <a:schemeClr val="lt1"/>
              </a:solidFill>
              <a:latin typeface="Old Standard TT"/>
              <a:ea typeface="Old Standard TT"/>
              <a:cs typeface="Old Standard TT"/>
              <a:sym typeface="Old Standard TT"/>
            </a:endParaRPr>
          </a:p>
          <a:p>
            <a:pPr indent="0" lvl="0" marL="0" marR="0" rtl="0" algn="ctr">
              <a:lnSpc>
                <a:spcPct val="100000"/>
              </a:lnSpc>
              <a:spcBef>
                <a:spcPts val="0"/>
              </a:spcBef>
              <a:spcAft>
                <a:spcPts val="0"/>
              </a:spcAft>
              <a:buNone/>
            </a:pPr>
            <a:r>
              <a:rPr b="1" lang="en" sz="2400">
                <a:solidFill>
                  <a:srgbClr val="434343"/>
                </a:solidFill>
                <a:highlight>
                  <a:srgbClr val="C9DAF8"/>
                </a:highlight>
                <a:latin typeface="Old Standard TT"/>
                <a:ea typeface="Old Standard TT"/>
                <a:cs typeface="Old Standard TT"/>
                <a:sym typeface="Old Standard TT"/>
              </a:rPr>
              <a:t>Is it urgent?</a:t>
            </a:r>
            <a:endParaRPr b="1" sz="2400">
              <a:solidFill>
                <a:srgbClr val="434343"/>
              </a:solidFill>
              <a:highlight>
                <a:srgbClr val="C9DAF8"/>
              </a:highlight>
              <a:latin typeface="Old Standard TT"/>
              <a:ea typeface="Old Standard TT"/>
              <a:cs typeface="Old Standard TT"/>
              <a:sym typeface="Old Standard TT"/>
            </a:endParaRPr>
          </a:p>
          <a:p>
            <a:pPr indent="0" lvl="0" marL="0" marR="0" rtl="0" algn="ctr">
              <a:lnSpc>
                <a:spcPct val="100000"/>
              </a:lnSpc>
              <a:spcBef>
                <a:spcPts val="1000"/>
              </a:spcBef>
              <a:spcAft>
                <a:spcPts val="0"/>
              </a:spcAft>
              <a:buNone/>
            </a:pPr>
            <a:r>
              <a:rPr b="1" lang="en" sz="2000">
                <a:solidFill>
                  <a:srgbClr val="EFEFEF"/>
                </a:solidFill>
                <a:latin typeface="Old Standard TT"/>
                <a:ea typeface="Old Standard TT"/>
                <a:cs typeface="Old Standard TT"/>
                <a:sym typeface="Old Standard TT"/>
              </a:rPr>
              <a:t>Remember, this means we are pulling a student from class.</a:t>
            </a:r>
            <a:endParaRPr b="1" sz="2000">
              <a:solidFill>
                <a:srgbClr val="EFEFEF"/>
              </a:solidFill>
              <a:latin typeface="Old Standard TT"/>
              <a:ea typeface="Old Standard TT"/>
              <a:cs typeface="Old Standard TT"/>
              <a:sym typeface="Old Standard TT"/>
            </a:endParaRPr>
          </a:p>
          <a:p>
            <a:pPr indent="0" lvl="0" marL="0" marR="0" rtl="0" algn="ctr">
              <a:lnSpc>
                <a:spcPct val="100000"/>
              </a:lnSpc>
              <a:spcBef>
                <a:spcPts val="1000"/>
              </a:spcBef>
              <a:spcAft>
                <a:spcPts val="0"/>
              </a:spcAft>
              <a:buNone/>
            </a:pPr>
            <a:r>
              <a:rPr b="1" lang="en" sz="2400">
                <a:solidFill>
                  <a:srgbClr val="434343"/>
                </a:solidFill>
                <a:highlight>
                  <a:srgbClr val="C9DAF8"/>
                </a:highlight>
                <a:latin typeface="Old Standard TT"/>
                <a:ea typeface="Old Standard TT"/>
                <a:cs typeface="Old Standard TT"/>
                <a:sym typeface="Old Standard TT"/>
              </a:rPr>
              <a:t>Is it information that can wait until after school?</a:t>
            </a:r>
            <a:endParaRPr b="1" sz="2400">
              <a:solidFill>
                <a:srgbClr val="434343"/>
              </a:solidFill>
              <a:highlight>
                <a:srgbClr val="C9DAF8"/>
              </a:highlight>
              <a:latin typeface="Old Standard TT"/>
              <a:ea typeface="Old Standard TT"/>
              <a:cs typeface="Old Standard TT"/>
              <a:sym typeface="Old Standard TT"/>
            </a:endParaRPr>
          </a:p>
          <a:p>
            <a:pPr indent="0" lvl="0" marL="0" marR="0" rtl="0" algn="ctr">
              <a:lnSpc>
                <a:spcPct val="100000"/>
              </a:lnSpc>
              <a:spcBef>
                <a:spcPts val="1000"/>
              </a:spcBef>
              <a:spcAft>
                <a:spcPts val="0"/>
              </a:spcAft>
              <a:buNone/>
            </a:pPr>
            <a:r>
              <a:rPr b="1" lang="en" sz="2000">
                <a:solidFill>
                  <a:srgbClr val="EFEFEF"/>
                </a:solidFill>
                <a:latin typeface="Old Standard TT"/>
                <a:ea typeface="Old Standard TT"/>
                <a:cs typeface="Old Standard TT"/>
                <a:sym typeface="Old Standard TT"/>
              </a:rPr>
              <a:t>If it will result in a change in the students normal routine, please call or email the office.</a:t>
            </a:r>
            <a:endParaRPr b="1" sz="2000">
              <a:solidFill>
                <a:srgbClr val="EFEFEF"/>
              </a:solidFill>
              <a:latin typeface="Old Standard TT"/>
              <a:ea typeface="Old Standard TT"/>
              <a:cs typeface="Old Standard TT"/>
              <a:sym typeface="Old Standard TT"/>
            </a:endParaRPr>
          </a:p>
          <a:p>
            <a:pPr indent="0" lvl="0" marL="0" marR="0" rtl="0" algn="ctr">
              <a:lnSpc>
                <a:spcPct val="100000"/>
              </a:lnSpc>
              <a:spcBef>
                <a:spcPts val="1000"/>
              </a:spcBef>
              <a:spcAft>
                <a:spcPts val="0"/>
              </a:spcAft>
              <a:buNone/>
            </a:pPr>
            <a:r>
              <a:t/>
            </a:r>
            <a:endParaRPr b="1" sz="1000">
              <a:solidFill>
                <a:srgbClr val="EFEFEF"/>
              </a:solidFill>
              <a:latin typeface="Old Standard TT"/>
              <a:ea typeface="Old Standard TT"/>
              <a:cs typeface="Old Standard TT"/>
              <a:sym typeface="Old Standard TT"/>
            </a:endParaRPr>
          </a:p>
          <a:p>
            <a:pPr indent="0" lvl="0" marL="0" marR="0" rtl="0" algn="ctr">
              <a:lnSpc>
                <a:spcPct val="100000"/>
              </a:lnSpc>
              <a:spcBef>
                <a:spcPts val="0"/>
              </a:spcBef>
              <a:spcAft>
                <a:spcPts val="1000"/>
              </a:spcAft>
              <a:buNone/>
            </a:pPr>
            <a:r>
              <a:rPr b="1" lang="en" sz="2000">
                <a:solidFill>
                  <a:srgbClr val="EFEFEF"/>
                </a:solidFill>
                <a:latin typeface="Old Standard TT"/>
                <a:ea typeface="Old Standard TT"/>
                <a:cs typeface="Old Standard TT"/>
                <a:sym typeface="Old Standard TT"/>
              </a:rPr>
              <a:t>If we are able, we will wait to deliver message until student is in homeroom or flex period as to not disrupt any core classes.</a:t>
            </a:r>
            <a:endParaRPr b="1" sz="2000">
              <a:solidFill>
                <a:srgbClr val="EFEFEF"/>
              </a:solidFill>
              <a:latin typeface="Old Standard TT"/>
              <a:ea typeface="Old Standard TT"/>
              <a:cs typeface="Old Standard TT"/>
              <a:sym typeface="Old Standard T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txBox="1"/>
          <p:nvPr>
            <p:ph type="ctrTitle"/>
          </p:nvPr>
        </p:nvSpPr>
        <p:spPr>
          <a:xfrm>
            <a:off x="791300" y="630225"/>
            <a:ext cx="7911900" cy="154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Welcome to Middle School</a:t>
            </a:r>
            <a:endParaRPr/>
          </a:p>
        </p:txBody>
      </p:sp>
      <p:sp>
        <p:nvSpPr>
          <p:cNvPr id="79" name="Google Shape;79;p14"/>
          <p:cNvSpPr txBox="1"/>
          <p:nvPr>
            <p:ph idx="1" type="subTitle"/>
          </p:nvPr>
        </p:nvSpPr>
        <p:spPr>
          <a:xfrm>
            <a:off x="1775375" y="2485525"/>
            <a:ext cx="6015900" cy="12744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300"/>
              <a:t>We’re glad you are here!  </a:t>
            </a:r>
            <a:endParaRPr sz="2300"/>
          </a:p>
          <a:p>
            <a:pPr indent="0" lvl="0" marL="0" rtl="0" algn="l">
              <a:spcBef>
                <a:spcPts val="0"/>
              </a:spcBef>
              <a:spcAft>
                <a:spcPts val="0"/>
              </a:spcAft>
              <a:buNone/>
            </a:pPr>
            <a:r>
              <a:rPr lang="en" sz="2300"/>
              <a:t>Topper Power/Topper Pride</a:t>
            </a:r>
            <a:endParaRPr sz="23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2"/>
          <p:cNvSpPr txBox="1"/>
          <p:nvPr/>
        </p:nvSpPr>
        <p:spPr>
          <a:xfrm>
            <a:off x="599125" y="3066250"/>
            <a:ext cx="7945800" cy="1605900"/>
          </a:xfrm>
          <a:prstGeom prst="rect">
            <a:avLst/>
          </a:prstGeom>
          <a:noFill/>
          <a:ln>
            <a:noFill/>
          </a:ln>
        </p:spPr>
        <p:txBody>
          <a:bodyPr anchorCtr="0" anchor="t" bIns="45700" lIns="91425" spcFirstLastPara="1" rIns="91425" wrap="square" tIns="45700">
            <a:spAutoFit/>
          </a:bodyPr>
          <a:lstStyle/>
          <a:p>
            <a:pPr indent="0" lvl="0" marL="457200" rtl="0" algn="ctr">
              <a:spcBef>
                <a:spcPts val="0"/>
              </a:spcBef>
              <a:spcAft>
                <a:spcPts val="0"/>
              </a:spcAft>
              <a:buNone/>
            </a:pPr>
            <a:r>
              <a:rPr b="1" lang="en" sz="3000">
                <a:solidFill>
                  <a:srgbClr val="434343"/>
                </a:solidFill>
                <a:latin typeface="Old Standard TT"/>
                <a:ea typeface="Old Standard TT"/>
                <a:cs typeface="Old Standard TT"/>
                <a:sym typeface="Old Standard TT"/>
              </a:rPr>
              <a:t>Leave at home, or in your locker</a:t>
            </a:r>
            <a:endParaRPr sz="3000">
              <a:solidFill>
                <a:srgbClr val="434343"/>
              </a:solidFill>
              <a:latin typeface="Old Standard TT"/>
              <a:ea typeface="Old Standard TT"/>
              <a:cs typeface="Old Standard TT"/>
              <a:sym typeface="Old Standard TT"/>
            </a:endParaRPr>
          </a:p>
          <a:p>
            <a:pPr indent="0" lvl="0" marL="457200" marR="0" rtl="0" algn="ctr">
              <a:lnSpc>
                <a:spcPct val="100000"/>
              </a:lnSpc>
              <a:spcBef>
                <a:spcPts val="1000"/>
              </a:spcBef>
              <a:spcAft>
                <a:spcPts val="1000"/>
              </a:spcAft>
              <a:buNone/>
            </a:pPr>
            <a:r>
              <a:rPr b="1" i="0" lang="en" sz="3000" u="none">
                <a:solidFill>
                  <a:srgbClr val="434343"/>
                </a:solidFill>
                <a:latin typeface="Old Standard TT"/>
                <a:ea typeface="Old Standard TT"/>
                <a:cs typeface="Old Standard TT"/>
                <a:sym typeface="Old Standard TT"/>
              </a:rPr>
              <a:t>Any work that requires technology will </a:t>
            </a:r>
            <a:r>
              <a:rPr b="1" lang="en" sz="3000">
                <a:solidFill>
                  <a:srgbClr val="434343"/>
                </a:solidFill>
                <a:latin typeface="Old Standard TT"/>
                <a:ea typeface="Old Standard TT"/>
                <a:cs typeface="Old Standard TT"/>
                <a:sym typeface="Old Standard TT"/>
              </a:rPr>
              <a:t>b</a:t>
            </a:r>
            <a:r>
              <a:rPr b="1" i="0" lang="en" sz="3000" u="none">
                <a:solidFill>
                  <a:srgbClr val="434343"/>
                </a:solidFill>
                <a:latin typeface="Old Standard TT"/>
                <a:ea typeface="Old Standard TT"/>
                <a:cs typeface="Old Standard TT"/>
                <a:sym typeface="Old Standard TT"/>
              </a:rPr>
              <a:t>e done on </a:t>
            </a:r>
            <a:r>
              <a:rPr b="1" lang="en" sz="3000">
                <a:solidFill>
                  <a:srgbClr val="434343"/>
                </a:solidFill>
                <a:latin typeface="Old Standard TT"/>
                <a:ea typeface="Old Standard TT"/>
                <a:cs typeface="Old Standard TT"/>
                <a:sym typeface="Old Standard TT"/>
              </a:rPr>
              <a:t>a chromebook</a:t>
            </a:r>
            <a:r>
              <a:rPr b="1" i="0" lang="en" sz="3000" u="none">
                <a:solidFill>
                  <a:srgbClr val="434343"/>
                </a:solidFill>
                <a:latin typeface="Old Standard TT"/>
                <a:ea typeface="Old Standard TT"/>
                <a:cs typeface="Old Standard TT"/>
                <a:sym typeface="Old Standard TT"/>
              </a:rPr>
              <a:t>… no phone needed.</a:t>
            </a:r>
            <a:endParaRPr sz="3000">
              <a:solidFill>
                <a:srgbClr val="434343"/>
              </a:solidFill>
              <a:latin typeface="Old Standard TT"/>
              <a:ea typeface="Old Standard TT"/>
              <a:cs typeface="Old Standard TT"/>
              <a:sym typeface="Old Standard TT"/>
            </a:endParaRPr>
          </a:p>
        </p:txBody>
      </p:sp>
      <p:pic>
        <p:nvPicPr>
          <p:cNvPr id="216" name="Google Shape;216;p32"/>
          <p:cNvPicPr preferRelativeResize="0"/>
          <p:nvPr/>
        </p:nvPicPr>
        <p:blipFill rotWithShape="1">
          <a:blip r:embed="rId3">
            <a:alphaModFix/>
          </a:blip>
          <a:srcRect b="25781" l="6832" r="2307" t="9635"/>
          <a:stretch/>
        </p:blipFill>
        <p:spPr>
          <a:xfrm>
            <a:off x="2102613" y="1359275"/>
            <a:ext cx="4938833" cy="1481651"/>
          </a:xfrm>
          <a:prstGeom prst="rect">
            <a:avLst/>
          </a:prstGeom>
          <a:noFill/>
          <a:ln cap="flat" cmpd="sng" w="28575">
            <a:solidFill>
              <a:schemeClr val="lt1"/>
            </a:solidFill>
            <a:prstDash val="solid"/>
            <a:miter lim="800000"/>
            <a:headEnd len="sm" w="sm" type="none"/>
            <a:tailEnd len="sm" w="sm" type="none"/>
          </a:ln>
        </p:spPr>
      </p:pic>
      <p:sp>
        <p:nvSpPr>
          <p:cNvPr id="217" name="Google Shape;217;p32"/>
          <p:cNvSpPr txBox="1"/>
          <p:nvPr>
            <p:ph type="title"/>
          </p:nvPr>
        </p:nvSpPr>
        <p:spPr>
          <a:xfrm>
            <a:off x="303300" y="411575"/>
            <a:ext cx="8520600" cy="63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FFFF00"/>
              </a:buClr>
              <a:buSzPts val="4600"/>
              <a:buFont typeface="Arial"/>
              <a:buNone/>
            </a:pPr>
            <a:r>
              <a:rPr b="1" lang="en" sz="3500">
                <a:solidFill>
                  <a:schemeClr val="accent1"/>
                </a:solidFill>
              </a:rPr>
              <a:t>No phones from 8:00 AM to 3:20 PM</a:t>
            </a:r>
            <a:endParaRPr b="1" sz="3500">
              <a:solidFill>
                <a:schemeClr val="accen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75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3"/>
          <p:cNvSpPr txBox="1"/>
          <p:nvPr>
            <p:ph type="title"/>
          </p:nvPr>
        </p:nvSpPr>
        <p:spPr>
          <a:xfrm>
            <a:off x="306725" y="1179700"/>
            <a:ext cx="8496900" cy="3649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1800">
                <a:solidFill>
                  <a:srgbClr val="434343"/>
                </a:solidFill>
              </a:rPr>
              <a:t>Students shall leave all cell phones and other devices silenced and kept in a locker and/or backpack. Electronic devices are not allowed in the classroom unless directed and given permission by the teacher.</a:t>
            </a:r>
            <a:endParaRPr b="1" sz="1800">
              <a:solidFill>
                <a:srgbClr val="434343"/>
              </a:solidFill>
            </a:endParaRPr>
          </a:p>
          <a:p>
            <a:pPr indent="0" lvl="0" marL="0" rtl="0" algn="l">
              <a:lnSpc>
                <a:spcPct val="100000"/>
              </a:lnSpc>
              <a:spcBef>
                <a:spcPts val="0"/>
              </a:spcBef>
              <a:spcAft>
                <a:spcPts val="0"/>
              </a:spcAft>
              <a:buClr>
                <a:schemeClr val="dk1"/>
              </a:buClr>
              <a:buSzPts val="1100"/>
              <a:buFont typeface="Arial"/>
              <a:buNone/>
            </a:pPr>
            <a:r>
              <a:t/>
            </a:r>
            <a:endParaRPr sz="1500">
              <a:solidFill>
                <a:schemeClr val="dk2"/>
              </a:solidFill>
            </a:endParaRPr>
          </a:p>
          <a:p>
            <a:pPr indent="-330200" lvl="0" marL="457200" rtl="0" algn="l">
              <a:lnSpc>
                <a:spcPct val="100000"/>
              </a:lnSpc>
              <a:spcBef>
                <a:spcPts val="0"/>
              </a:spcBef>
              <a:spcAft>
                <a:spcPts val="0"/>
              </a:spcAft>
              <a:buClr>
                <a:srgbClr val="434343"/>
              </a:buClr>
              <a:buSzPts val="1600"/>
              <a:buFont typeface="Arial"/>
              <a:buChar char="●"/>
            </a:pPr>
            <a:r>
              <a:rPr b="0" lang="en" sz="1600">
                <a:solidFill>
                  <a:srgbClr val="434343"/>
                </a:solidFill>
              </a:rPr>
              <a:t>Teachers may allow students to use the electronic device for medical or educational reasons.</a:t>
            </a:r>
            <a:endParaRPr b="0" sz="1600">
              <a:solidFill>
                <a:srgbClr val="434343"/>
              </a:solidFill>
            </a:endParaRPr>
          </a:p>
          <a:p>
            <a:pPr indent="0" lvl="0" marL="457200" rtl="0" algn="l">
              <a:lnSpc>
                <a:spcPct val="100000"/>
              </a:lnSpc>
              <a:spcBef>
                <a:spcPts val="0"/>
              </a:spcBef>
              <a:spcAft>
                <a:spcPts val="0"/>
              </a:spcAft>
              <a:buNone/>
            </a:pPr>
            <a:r>
              <a:t/>
            </a:r>
            <a:endParaRPr sz="1600">
              <a:solidFill>
                <a:srgbClr val="434343"/>
              </a:solidFill>
            </a:endParaRPr>
          </a:p>
          <a:p>
            <a:pPr indent="-330200" lvl="0" marL="457200" rtl="0" algn="l">
              <a:lnSpc>
                <a:spcPct val="100000"/>
              </a:lnSpc>
              <a:spcBef>
                <a:spcPts val="0"/>
              </a:spcBef>
              <a:spcAft>
                <a:spcPts val="0"/>
              </a:spcAft>
              <a:buClr>
                <a:srgbClr val="434343"/>
              </a:buClr>
              <a:buSzPts val="1600"/>
              <a:buFont typeface="Arial"/>
              <a:buChar char="●"/>
            </a:pPr>
            <a:r>
              <a:rPr b="0" lang="en" sz="1600">
                <a:solidFill>
                  <a:srgbClr val="434343"/>
                </a:solidFill>
              </a:rPr>
              <a:t>Students may </a:t>
            </a:r>
            <a:r>
              <a:rPr lang="en" sz="1600">
                <a:solidFill>
                  <a:srgbClr val="434343"/>
                </a:solidFill>
              </a:rPr>
              <a:t>NOT </a:t>
            </a:r>
            <a:r>
              <a:rPr b="0" lang="en" sz="1600">
                <a:solidFill>
                  <a:srgbClr val="434343"/>
                </a:solidFill>
              </a:rPr>
              <a:t>use electronic devices in bathrooms/locker rooms during school hours on school premises owned or rented by the school district including sponsored school district activities.</a:t>
            </a:r>
            <a:endParaRPr b="0" sz="1600">
              <a:solidFill>
                <a:srgbClr val="434343"/>
              </a:solidFill>
            </a:endParaRPr>
          </a:p>
          <a:p>
            <a:pPr indent="0" lvl="0" marL="457200" rtl="0" algn="l">
              <a:lnSpc>
                <a:spcPct val="100000"/>
              </a:lnSpc>
              <a:spcBef>
                <a:spcPts val="0"/>
              </a:spcBef>
              <a:spcAft>
                <a:spcPts val="0"/>
              </a:spcAft>
              <a:buNone/>
            </a:pPr>
            <a:r>
              <a:t/>
            </a:r>
            <a:endParaRPr sz="1600">
              <a:solidFill>
                <a:srgbClr val="434343"/>
              </a:solidFill>
            </a:endParaRPr>
          </a:p>
          <a:p>
            <a:pPr indent="-330200" lvl="0" marL="457200" rtl="0" algn="l">
              <a:lnSpc>
                <a:spcPct val="100000"/>
              </a:lnSpc>
              <a:spcBef>
                <a:spcPts val="0"/>
              </a:spcBef>
              <a:spcAft>
                <a:spcPts val="0"/>
              </a:spcAft>
              <a:buClr>
                <a:srgbClr val="434343"/>
              </a:buClr>
              <a:buSzPts val="1600"/>
              <a:buFont typeface="Arial"/>
              <a:buChar char="●"/>
            </a:pPr>
            <a:r>
              <a:rPr b="0" lang="en" sz="1600">
                <a:solidFill>
                  <a:srgbClr val="434343"/>
                </a:solidFill>
              </a:rPr>
              <a:t>Students may not record, post or otherwise capture unauthorized images of other students.</a:t>
            </a:r>
            <a:endParaRPr b="0" sz="1600">
              <a:solidFill>
                <a:srgbClr val="434343"/>
              </a:solidFill>
              <a:highlight>
                <a:schemeClr val="lt1"/>
              </a:highlight>
            </a:endParaRPr>
          </a:p>
        </p:txBody>
      </p:sp>
      <p:sp>
        <p:nvSpPr>
          <p:cNvPr id="223" name="Google Shape;223;p33"/>
          <p:cNvSpPr txBox="1"/>
          <p:nvPr/>
        </p:nvSpPr>
        <p:spPr>
          <a:xfrm>
            <a:off x="347075" y="327950"/>
            <a:ext cx="86511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000">
                <a:solidFill>
                  <a:schemeClr val="accent1"/>
                </a:solidFill>
                <a:latin typeface="Old Standard TT"/>
                <a:ea typeface="Old Standard TT"/>
                <a:cs typeface="Old Standard TT"/>
                <a:sym typeface="Old Standard TT"/>
              </a:rPr>
              <a:t>Cell Phones/Communication Devices</a:t>
            </a:r>
            <a:endParaRPr b="1" sz="4000">
              <a:solidFill>
                <a:schemeClr val="accent1"/>
              </a:solidFill>
              <a:latin typeface="Old Standard TT"/>
              <a:ea typeface="Old Standard TT"/>
              <a:cs typeface="Old Standard TT"/>
              <a:sym typeface="Old Standard T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4"/>
          <p:cNvSpPr txBox="1"/>
          <p:nvPr>
            <p:ph type="title"/>
          </p:nvPr>
        </p:nvSpPr>
        <p:spPr>
          <a:xfrm>
            <a:off x="303300" y="411575"/>
            <a:ext cx="8520600" cy="639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accent1"/>
                </a:solidFill>
              </a:rPr>
              <a:t>So what happens if…….</a:t>
            </a:r>
            <a:endParaRPr b="1">
              <a:solidFill>
                <a:schemeClr val="accent1"/>
              </a:solidFill>
            </a:endParaRPr>
          </a:p>
        </p:txBody>
      </p:sp>
      <p:sp>
        <p:nvSpPr>
          <p:cNvPr id="229" name="Google Shape;229;p34"/>
          <p:cNvSpPr txBox="1"/>
          <p:nvPr/>
        </p:nvSpPr>
        <p:spPr>
          <a:xfrm>
            <a:off x="436850" y="1179000"/>
            <a:ext cx="8279100" cy="3722700"/>
          </a:xfrm>
          <a:prstGeom prst="rect">
            <a:avLst/>
          </a:prstGeom>
          <a:noFill/>
          <a:ln>
            <a:noFill/>
          </a:ln>
        </p:spPr>
        <p:txBody>
          <a:bodyPr anchorCtr="0" anchor="t" bIns="91425" lIns="91425" spcFirstLastPara="1" rIns="91425" wrap="square" tIns="91425">
            <a:noAutofit/>
          </a:bodyPr>
          <a:lstStyle/>
          <a:p>
            <a:pPr indent="57150" lvl="0" marL="0" marR="0" rtl="0" algn="l">
              <a:lnSpc>
                <a:spcPct val="115000"/>
              </a:lnSpc>
              <a:spcBef>
                <a:spcPts val="1512"/>
              </a:spcBef>
              <a:spcAft>
                <a:spcPts val="0"/>
              </a:spcAft>
              <a:buClr>
                <a:schemeClr val="dk1"/>
              </a:buClr>
              <a:buSzPts val="1100"/>
              <a:buFont typeface="Arial"/>
              <a:buNone/>
            </a:pPr>
            <a:r>
              <a:rPr lang="en" sz="1600">
                <a:solidFill>
                  <a:srgbClr val="434343"/>
                </a:solidFill>
                <a:latin typeface="Old Standard TT"/>
                <a:ea typeface="Old Standard TT"/>
                <a:cs typeface="Old Standard TT"/>
                <a:sym typeface="Old Standard TT"/>
              </a:rPr>
              <a:t>As approved by the school board, consequences are as follows:</a:t>
            </a:r>
            <a:endParaRPr sz="1600">
              <a:solidFill>
                <a:srgbClr val="434343"/>
              </a:solidFill>
              <a:latin typeface="Old Standard TT"/>
              <a:ea typeface="Old Standard TT"/>
              <a:cs typeface="Old Standard TT"/>
              <a:sym typeface="Old Standard TT"/>
            </a:endParaRPr>
          </a:p>
          <a:p>
            <a:pPr indent="0" lvl="0" marL="0" rtl="0" algn="l">
              <a:spcBef>
                <a:spcPts val="1000"/>
              </a:spcBef>
              <a:spcAft>
                <a:spcPts val="0"/>
              </a:spcAft>
              <a:buClr>
                <a:schemeClr val="dk1"/>
              </a:buClr>
              <a:buSzPts val="1100"/>
              <a:buFont typeface="Arial"/>
              <a:buNone/>
            </a:pPr>
            <a:r>
              <a:rPr b="1" lang="en" sz="1600">
                <a:solidFill>
                  <a:srgbClr val="434343"/>
                </a:solidFill>
                <a:latin typeface="Old Standard TT"/>
                <a:ea typeface="Old Standard TT"/>
                <a:cs typeface="Old Standard TT"/>
                <a:sym typeface="Old Standard TT"/>
              </a:rPr>
              <a:t>First Offense: </a:t>
            </a:r>
            <a:r>
              <a:rPr lang="en" sz="1600">
                <a:solidFill>
                  <a:srgbClr val="434343"/>
                </a:solidFill>
                <a:latin typeface="Old Standard TT"/>
                <a:ea typeface="Old Standard TT"/>
                <a:cs typeface="Old Standard TT"/>
                <a:sym typeface="Old Standard TT"/>
              </a:rPr>
              <a:t>The electronic device will be confiscated and securely held until the end of the school day, at which point it can be collected by the student. The student will have a conference with the high school principal.</a:t>
            </a:r>
            <a:endParaRPr sz="1600">
              <a:solidFill>
                <a:srgbClr val="434343"/>
              </a:solidFill>
              <a:latin typeface="Old Standard TT"/>
              <a:ea typeface="Old Standard TT"/>
              <a:cs typeface="Old Standard TT"/>
              <a:sym typeface="Old Standard TT"/>
            </a:endParaRPr>
          </a:p>
          <a:p>
            <a:pPr indent="0" lvl="0" marL="0" rtl="0" algn="l">
              <a:spcBef>
                <a:spcPts val="1000"/>
              </a:spcBef>
              <a:spcAft>
                <a:spcPts val="0"/>
              </a:spcAft>
              <a:buClr>
                <a:schemeClr val="dk1"/>
              </a:buClr>
              <a:buSzPts val="1100"/>
              <a:buFont typeface="Arial"/>
              <a:buNone/>
            </a:pPr>
            <a:r>
              <a:rPr b="1" lang="en" sz="1600">
                <a:solidFill>
                  <a:srgbClr val="434343"/>
                </a:solidFill>
                <a:latin typeface="Old Standard TT"/>
                <a:ea typeface="Old Standard TT"/>
                <a:cs typeface="Old Standard TT"/>
                <a:sym typeface="Old Standard TT"/>
              </a:rPr>
              <a:t>Second Offense: </a:t>
            </a:r>
            <a:r>
              <a:rPr lang="en" sz="1600">
                <a:solidFill>
                  <a:srgbClr val="434343"/>
                </a:solidFill>
                <a:latin typeface="Old Standard TT"/>
                <a:ea typeface="Old Standard TT"/>
                <a:cs typeface="Old Standard TT"/>
                <a:sym typeface="Old Standard TT"/>
              </a:rPr>
              <a:t>The electronic device will be confiscated and securely held until the end of the school day, at which point it can be collected by the student. The parent will be contacted.</a:t>
            </a:r>
            <a:endParaRPr sz="1600">
              <a:solidFill>
                <a:srgbClr val="434343"/>
              </a:solidFill>
              <a:latin typeface="Old Standard TT"/>
              <a:ea typeface="Old Standard TT"/>
              <a:cs typeface="Old Standard TT"/>
              <a:sym typeface="Old Standard TT"/>
            </a:endParaRPr>
          </a:p>
          <a:p>
            <a:pPr indent="0" lvl="0" marL="0" rtl="0" algn="l">
              <a:spcBef>
                <a:spcPts val="1000"/>
              </a:spcBef>
              <a:spcAft>
                <a:spcPts val="0"/>
              </a:spcAft>
              <a:buClr>
                <a:schemeClr val="dk1"/>
              </a:buClr>
              <a:buSzPts val="1100"/>
              <a:buFont typeface="Arial"/>
              <a:buNone/>
            </a:pPr>
            <a:r>
              <a:rPr b="1" lang="en" sz="1600">
                <a:solidFill>
                  <a:srgbClr val="434343"/>
                </a:solidFill>
                <a:latin typeface="Old Standard TT"/>
                <a:ea typeface="Old Standard TT"/>
                <a:cs typeface="Old Standard TT"/>
                <a:sym typeface="Old Standard TT"/>
              </a:rPr>
              <a:t>Subsequent Offenses: </a:t>
            </a:r>
            <a:r>
              <a:rPr lang="en" sz="1600">
                <a:solidFill>
                  <a:srgbClr val="434343"/>
                </a:solidFill>
                <a:latin typeface="Old Standard TT"/>
                <a:ea typeface="Old Standard TT"/>
                <a:cs typeface="Old Standard TT"/>
                <a:sym typeface="Old Standard TT"/>
              </a:rPr>
              <a:t>The electronic device will be confiscated and securely held until the end of the school day, at which point it can be collected by the parent. Additionally, the student will turn in their cell phone to the high school office at the beginning of each school day for the duration of 5 school days. The device will be securely held until the end of the day, at which point it can be collected by the student.</a:t>
            </a:r>
            <a:endParaRPr sz="1600">
              <a:solidFill>
                <a:srgbClr val="434343"/>
              </a:solidFill>
              <a:latin typeface="Old Standard TT"/>
              <a:ea typeface="Old Standard TT"/>
              <a:cs typeface="Old Standard TT"/>
              <a:sym typeface="Old Standard TT"/>
            </a:endParaRPr>
          </a:p>
          <a:p>
            <a:pPr indent="0" lvl="0" marL="0" rtl="0" algn="l">
              <a:spcBef>
                <a:spcPts val="1000"/>
              </a:spcBef>
              <a:spcAft>
                <a:spcPts val="1000"/>
              </a:spcAft>
              <a:buClr>
                <a:schemeClr val="dk1"/>
              </a:buClr>
              <a:buSzPts val="1100"/>
              <a:buFont typeface="Arial"/>
              <a:buNone/>
            </a:pPr>
            <a:r>
              <a:t/>
            </a:r>
            <a:endParaRPr b="1" sz="1600">
              <a:solidFill>
                <a:srgbClr val="434343"/>
              </a:solidFill>
              <a:latin typeface="Old Standard TT"/>
              <a:ea typeface="Old Standard TT"/>
              <a:cs typeface="Old Standard TT"/>
              <a:sym typeface="Old Standard T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5"/>
          <p:cNvSpPr txBox="1"/>
          <p:nvPr>
            <p:ph idx="1" type="body"/>
          </p:nvPr>
        </p:nvSpPr>
        <p:spPr>
          <a:xfrm>
            <a:off x="244150" y="2397200"/>
            <a:ext cx="3127500" cy="1890900"/>
          </a:xfrm>
          <a:prstGeom prst="rect">
            <a:avLst/>
          </a:prstGeom>
        </p:spPr>
        <p:txBody>
          <a:bodyPr anchorCtr="0" anchor="t" bIns="91425" lIns="91425" spcFirstLastPara="1" rIns="91425" wrap="square" tIns="91425">
            <a:normAutofit/>
          </a:bodyPr>
          <a:lstStyle/>
          <a:p>
            <a:pPr indent="0" lvl="0" marL="0" marR="0" rtl="0" algn="l">
              <a:spcBef>
                <a:spcPts val="0"/>
              </a:spcBef>
              <a:spcAft>
                <a:spcPts val="1200"/>
              </a:spcAft>
              <a:buClr>
                <a:schemeClr val="dk1"/>
              </a:buClr>
              <a:buSzPts val="1100"/>
              <a:buFont typeface="Arial"/>
              <a:buNone/>
            </a:pPr>
            <a:r>
              <a:rPr lang="en" sz="2000">
                <a:solidFill>
                  <a:srgbClr val="434343"/>
                </a:solidFill>
              </a:rPr>
              <a:t>The purpose of dress code is to ensure the health and safety of students in a supportive school environment. </a:t>
            </a:r>
            <a:endParaRPr sz="2000">
              <a:solidFill>
                <a:srgbClr val="434343"/>
              </a:solidFill>
            </a:endParaRPr>
          </a:p>
        </p:txBody>
      </p:sp>
      <p:sp>
        <p:nvSpPr>
          <p:cNvPr id="235" name="Google Shape;235;p35"/>
          <p:cNvSpPr txBox="1"/>
          <p:nvPr>
            <p:ph type="title"/>
          </p:nvPr>
        </p:nvSpPr>
        <p:spPr>
          <a:xfrm>
            <a:off x="176500" y="410700"/>
            <a:ext cx="3262800" cy="180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4000">
                <a:solidFill>
                  <a:schemeClr val="accent1"/>
                </a:solidFill>
              </a:rPr>
              <a:t>Dress Code/Attire</a:t>
            </a:r>
            <a:endParaRPr b="1" sz="4000">
              <a:solidFill>
                <a:schemeClr val="accent1"/>
              </a:solidFill>
            </a:endParaRPr>
          </a:p>
        </p:txBody>
      </p:sp>
      <p:sp>
        <p:nvSpPr>
          <p:cNvPr id="236" name="Google Shape;236;p35"/>
          <p:cNvSpPr txBox="1"/>
          <p:nvPr>
            <p:ph idx="1" type="body"/>
          </p:nvPr>
        </p:nvSpPr>
        <p:spPr>
          <a:xfrm>
            <a:off x="3554775" y="1120300"/>
            <a:ext cx="5402400" cy="3167700"/>
          </a:xfrm>
          <a:prstGeom prst="rect">
            <a:avLst/>
          </a:prstGeom>
        </p:spPr>
        <p:txBody>
          <a:bodyPr anchorCtr="0" anchor="t" bIns="91425" lIns="91425" spcFirstLastPara="1" rIns="91425" wrap="square" tIns="91425">
            <a:noAutofit/>
          </a:bodyPr>
          <a:lstStyle/>
          <a:p>
            <a:pPr indent="-323850" lvl="0" marL="457200" marR="0" rtl="0" algn="l">
              <a:lnSpc>
                <a:spcPct val="115000"/>
              </a:lnSpc>
              <a:spcBef>
                <a:spcPts val="0"/>
              </a:spcBef>
              <a:spcAft>
                <a:spcPts val="0"/>
              </a:spcAft>
              <a:buClr>
                <a:srgbClr val="434343"/>
              </a:buClr>
              <a:buSzPts val="1500"/>
              <a:buChar char="●"/>
            </a:pPr>
            <a:r>
              <a:rPr lang="en" sz="1500">
                <a:solidFill>
                  <a:srgbClr val="434343"/>
                </a:solidFill>
              </a:rPr>
              <a:t>Attire with vulgar, discriminatory, or obscene language </a:t>
            </a:r>
            <a:endParaRPr sz="1500">
              <a:solidFill>
                <a:srgbClr val="434343"/>
              </a:solidFill>
            </a:endParaRPr>
          </a:p>
          <a:p>
            <a:pPr indent="-323850" lvl="0" marL="457200" marR="0" rtl="0" algn="l">
              <a:lnSpc>
                <a:spcPct val="115000"/>
              </a:lnSpc>
              <a:spcBef>
                <a:spcPts val="0"/>
              </a:spcBef>
              <a:spcAft>
                <a:spcPts val="0"/>
              </a:spcAft>
              <a:buClr>
                <a:srgbClr val="434343"/>
              </a:buClr>
              <a:buSzPts val="1500"/>
              <a:buChar char="●"/>
            </a:pPr>
            <a:r>
              <a:rPr lang="en" sz="1500">
                <a:solidFill>
                  <a:srgbClr val="434343"/>
                </a:solidFill>
              </a:rPr>
              <a:t>Attire that promotes illegal or violent conduct, such as the unlawful use of weapons, drugs, alcohol, tobacco, or drug paraphernalia</a:t>
            </a:r>
            <a:endParaRPr sz="1500">
              <a:solidFill>
                <a:srgbClr val="434343"/>
              </a:solidFill>
            </a:endParaRPr>
          </a:p>
          <a:p>
            <a:pPr indent="-323850" lvl="0" marL="457200" marR="0" rtl="0" algn="l">
              <a:lnSpc>
                <a:spcPct val="115000"/>
              </a:lnSpc>
              <a:spcBef>
                <a:spcPts val="0"/>
              </a:spcBef>
              <a:spcAft>
                <a:spcPts val="0"/>
              </a:spcAft>
              <a:buClr>
                <a:srgbClr val="434343"/>
              </a:buClr>
              <a:buSzPts val="1500"/>
              <a:buChar char="●"/>
            </a:pPr>
            <a:r>
              <a:rPr lang="en" sz="1500">
                <a:solidFill>
                  <a:srgbClr val="434343"/>
                </a:solidFill>
              </a:rPr>
              <a:t>Clothing that exposes the midriff, or undergarments </a:t>
            </a:r>
            <a:endParaRPr sz="1500">
              <a:solidFill>
                <a:srgbClr val="434343"/>
              </a:solidFill>
            </a:endParaRPr>
          </a:p>
          <a:p>
            <a:pPr indent="-323850" lvl="0" marL="457200" marR="0" rtl="0" algn="l">
              <a:lnSpc>
                <a:spcPct val="115000"/>
              </a:lnSpc>
              <a:spcBef>
                <a:spcPts val="0"/>
              </a:spcBef>
              <a:spcAft>
                <a:spcPts val="0"/>
              </a:spcAft>
              <a:buClr>
                <a:srgbClr val="434343"/>
              </a:buClr>
              <a:buSzPts val="1500"/>
              <a:buChar char="●"/>
            </a:pPr>
            <a:r>
              <a:rPr lang="en" sz="1500">
                <a:solidFill>
                  <a:srgbClr val="434343"/>
                </a:solidFill>
              </a:rPr>
              <a:t>Sagging or low  pants</a:t>
            </a:r>
            <a:endParaRPr sz="1500">
              <a:solidFill>
                <a:srgbClr val="434343"/>
              </a:solidFill>
            </a:endParaRPr>
          </a:p>
          <a:p>
            <a:pPr indent="-323850" lvl="0" marL="457200" marR="0" rtl="0" algn="l">
              <a:lnSpc>
                <a:spcPct val="115000"/>
              </a:lnSpc>
              <a:spcBef>
                <a:spcPts val="0"/>
              </a:spcBef>
              <a:spcAft>
                <a:spcPts val="0"/>
              </a:spcAft>
              <a:buClr>
                <a:srgbClr val="434343"/>
              </a:buClr>
              <a:buSzPts val="1500"/>
              <a:buChar char="●"/>
            </a:pPr>
            <a:r>
              <a:rPr lang="en" sz="1500">
                <a:solidFill>
                  <a:srgbClr val="434343"/>
                </a:solidFill>
              </a:rPr>
              <a:t>No hats or other non- religion affiliated headgear to be worn during the school day (unless part of a school spirit day or otherwise pre-arranged with administration) </a:t>
            </a:r>
            <a:endParaRPr sz="1500">
              <a:solidFill>
                <a:srgbClr val="434343"/>
              </a:solidFill>
            </a:endParaRPr>
          </a:p>
          <a:p>
            <a:pPr indent="0" lvl="0" marL="0" rtl="0" algn="ctr">
              <a:lnSpc>
                <a:spcPct val="100000"/>
              </a:lnSpc>
              <a:spcBef>
                <a:spcPts val="1200"/>
              </a:spcBef>
              <a:spcAft>
                <a:spcPts val="0"/>
              </a:spcAft>
              <a:buNone/>
            </a:pPr>
            <a:r>
              <a:rPr b="1" lang="en"/>
              <a:t>It shall be left to the discretion of the principal/designee whether or not a student is in compliance with the dress code policy, as defined by the Wisconsin Statute #120.13(1).</a:t>
            </a:r>
            <a:endParaRPr b="1" sz="1700">
              <a:solidFill>
                <a:srgbClr val="434343"/>
              </a:solidFill>
            </a:endParaRPr>
          </a:p>
        </p:txBody>
      </p:sp>
      <p:sp>
        <p:nvSpPr>
          <p:cNvPr id="237" name="Google Shape;237;p35"/>
          <p:cNvSpPr txBox="1"/>
          <p:nvPr/>
        </p:nvSpPr>
        <p:spPr>
          <a:xfrm>
            <a:off x="3630975" y="153350"/>
            <a:ext cx="5349900" cy="8466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Clr>
                <a:schemeClr val="dk1"/>
              </a:buClr>
              <a:buSzPts val="358"/>
              <a:buFont typeface="Arial"/>
              <a:buNone/>
            </a:pPr>
            <a:r>
              <a:rPr b="1" lang="en" sz="2000">
                <a:solidFill>
                  <a:schemeClr val="lt1"/>
                </a:solidFill>
                <a:latin typeface="Roboto"/>
                <a:ea typeface="Roboto"/>
                <a:cs typeface="Roboto"/>
                <a:sym typeface="Roboto"/>
              </a:rPr>
              <a:t>Examples of prohibited clothing include, but are not limited to:</a:t>
            </a:r>
            <a:endParaRPr b="1" sz="2000">
              <a:solidFill>
                <a:schemeClr val="lt1"/>
              </a:solidFill>
              <a:latin typeface="Roboto"/>
              <a:ea typeface="Roboto"/>
              <a:cs typeface="Roboto"/>
              <a:sym typeface="Roboto"/>
            </a:endParaRPr>
          </a:p>
        </p:txBody>
      </p:sp>
      <p:sp>
        <p:nvSpPr>
          <p:cNvPr id="238" name="Google Shape;238;p35"/>
          <p:cNvSpPr txBox="1"/>
          <p:nvPr/>
        </p:nvSpPr>
        <p:spPr>
          <a:xfrm>
            <a:off x="176500" y="4449875"/>
            <a:ext cx="8856900" cy="431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2"/>
              </a:buClr>
              <a:buSzPts val="1100"/>
              <a:buFont typeface="Arial"/>
              <a:buNone/>
            </a:pPr>
            <a:r>
              <a:rPr b="1" lang="en" sz="1700">
                <a:solidFill>
                  <a:schemeClr val="lt1"/>
                </a:solidFill>
                <a:highlight>
                  <a:schemeClr val="accent1"/>
                </a:highlight>
                <a:latin typeface="Lato"/>
                <a:ea typeface="Lato"/>
                <a:cs typeface="Lato"/>
                <a:sym typeface="Lato"/>
              </a:rPr>
              <a:t>An alternative clothing option will be provided if the student has nothing to change into</a:t>
            </a:r>
            <a:endParaRPr b="1" sz="1700">
              <a:solidFill>
                <a:schemeClr val="lt1"/>
              </a:solidFill>
              <a:highlight>
                <a:schemeClr val="accent1"/>
              </a:highlight>
              <a:latin typeface="Lato"/>
              <a:ea typeface="Lato"/>
              <a:cs typeface="Lato"/>
              <a:sym typeface="Lato"/>
            </a:endParaRPr>
          </a:p>
          <a:p>
            <a:pPr indent="0" lvl="0" marL="0" rtl="0" algn="l">
              <a:spcBef>
                <a:spcPts val="1200"/>
              </a:spcBef>
              <a:spcAft>
                <a:spcPts val="0"/>
              </a:spcAft>
              <a:buNone/>
            </a:pPr>
            <a:r>
              <a:t/>
            </a:r>
            <a:endParaRPr sz="1700">
              <a:solidFill>
                <a:schemeClr val="dk2"/>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6"/>
          <p:cNvSpPr txBox="1"/>
          <p:nvPr>
            <p:ph idx="1" type="body"/>
          </p:nvPr>
        </p:nvSpPr>
        <p:spPr>
          <a:xfrm>
            <a:off x="311700" y="1670475"/>
            <a:ext cx="8520600" cy="2898300"/>
          </a:xfrm>
          <a:prstGeom prst="rect">
            <a:avLst/>
          </a:prstGeom>
        </p:spPr>
        <p:txBody>
          <a:bodyPr anchorCtr="0" anchor="t" bIns="91425" lIns="91425" spcFirstLastPara="1" rIns="91425" wrap="square" tIns="91425">
            <a:noAutofit/>
          </a:bodyPr>
          <a:lstStyle/>
          <a:p>
            <a:pPr indent="-336550" lvl="0" marL="457200" marR="0" rtl="0" algn="l">
              <a:spcBef>
                <a:spcPts val="0"/>
              </a:spcBef>
              <a:spcAft>
                <a:spcPts val="0"/>
              </a:spcAft>
              <a:buClr>
                <a:srgbClr val="434343"/>
              </a:buClr>
              <a:buSzPts val="1700"/>
              <a:buChar char="●"/>
            </a:pPr>
            <a:r>
              <a:rPr lang="en" sz="1700">
                <a:solidFill>
                  <a:srgbClr val="434343"/>
                </a:solidFill>
              </a:rPr>
              <a:t>Illness (includes doctor and dental appointments)</a:t>
            </a:r>
            <a:endParaRPr sz="1700">
              <a:solidFill>
                <a:srgbClr val="434343"/>
              </a:solidFill>
            </a:endParaRPr>
          </a:p>
          <a:p>
            <a:pPr indent="-336550" lvl="0" marL="457200" marR="0" rtl="0" algn="l">
              <a:spcBef>
                <a:spcPts val="0"/>
              </a:spcBef>
              <a:spcAft>
                <a:spcPts val="0"/>
              </a:spcAft>
              <a:buClr>
                <a:srgbClr val="434343"/>
              </a:buClr>
              <a:buSzPts val="1700"/>
              <a:buChar char="●"/>
            </a:pPr>
            <a:r>
              <a:rPr lang="en" sz="1700">
                <a:solidFill>
                  <a:srgbClr val="434343"/>
                </a:solidFill>
              </a:rPr>
              <a:t>A death in the family</a:t>
            </a:r>
            <a:endParaRPr sz="1700">
              <a:solidFill>
                <a:srgbClr val="434343"/>
              </a:solidFill>
            </a:endParaRPr>
          </a:p>
          <a:p>
            <a:pPr indent="-336550" lvl="0" marL="457200" marR="0" rtl="0" algn="l">
              <a:spcBef>
                <a:spcPts val="0"/>
              </a:spcBef>
              <a:spcAft>
                <a:spcPts val="0"/>
              </a:spcAft>
              <a:buClr>
                <a:srgbClr val="434343"/>
              </a:buClr>
              <a:buSzPts val="1700"/>
              <a:buChar char="●"/>
            </a:pPr>
            <a:r>
              <a:rPr lang="en" sz="1700">
                <a:solidFill>
                  <a:srgbClr val="434343"/>
                </a:solidFill>
              </a:rPr>
              <a:t>A court appearance</a:t>
            </a:r>
            <a:endParaRPr sz="1700">
              <a:solidFill>
                <a:srgbClr val="434343"/>
              </a:solidFill>
            </a:endParaRPr>
          </a:p>
          <a:p>
            <a:pPr indent="-336550" lvl="0" marL="457200" marR="0" rtl="0" algn="l">
              <a:spcBef>
                <a:spcPts val="0"/>
              </a:spcBef>
              <a:spcAft>
                <a:spcPts val="0"/>
              </a:spcAft>
              <a:buClr>
                <a:srgbClr val="434343"/>
              </a:buClr>
              <a:buSzPts val="1700"/>
              <a:buChar char="●"/>
            </a:pPr>
            <a:r>
              <a:rPr lang="en" sz="1700">
                <a:solidFill>
                  <a:srgbClr val="434343"/>
                </a:solidFill>
              </a:rPr>
              <a:t>A special religious service; a family emergency</a:t>
            </a:r>
            <a:endParaRPr sz="1700">
              <a:solidFill>
                <a:srgbClr val="434343"/>
              </a:solidFill>
            </a:endParaRPr>
          </a:p>
          <a:p>
            <a:pPr indent="-336550" lvl="0" marL="457200" marR="0" rtl="0" algn="l">
              <a:spcBef>
                <a:spcPts val="0"/>
              </a:spcBef>
              <a:spcAft>
                <a:spcPts val="0"/>
              </a:spcAft>
              <a:buClr>
                <a:srgbClr val="434343"/>
              </a:buClr>
              <a:buSzPts val="1700"/>
              <a:buChar char="●"/>
            </a:pPr>
            <a:r>
              <a:rPr lang="en" sz="1700">
                <a:solidFill>
                  <a:srgbClr val="434343"/>
                </a:solidFill>
              </a:rPr>
              <a:t>A quarantine </a:t>
            </a:r>
            <a:endParaRPr sz="1700">
              <a:solidFill>
                <a:srgbClr val="434343"/>
              </a:solidFill>
            </a:endParaRPr>
          </a:p>
          <a:p>
            <a:pPr indent="-336550" lvl="0" marL="457200" marR="0" rtl="0" algn="l">
              <a:spcBef>
                <a:spcPts val="0"/>
              </a:spcBef>
              <a:spcAft>
                <a:spcPts val="0"/>
              </a:spcAft>
              <a:buClr>
                <a:srgbClr val="434343"/>
              </a:buClr>
              <a:buSzPts val="1700"/>
              <a:buChar char="●"/>
            </a:pPr>
            <a:r>
              <a:rPr lang="en" sz="1700">
                <a:solidFill>
                  <a:srgbClr val="434343"/>
                </a:solidFill>
              </a:rPr>
              <a:t>School bus delay</a:t>
            </a:r>
            <a:endParaRPr sz="1700">
              <a:solidFill>
                <a:srgbClr val="434343"/>
              </a:solidFill>
            </a:endParaRPr>
          </a:p>
          <a:p>
            <a:pPr indent="-336550" lvl="0" marL="457200" marR="0" rtl="0" algn="l">
              <a:spcBef>
                <a:spcPts val="0"/>
              </a:spcBef>
              <a:spcAft>
                <a:spcPts val="0"/>
              </a:spcAft>
              <a:buClr>
                <a:srgbClr val="434343"/>
              </a:buClr>
              <a:buSzPts val="1700"/>
              <a:buChar char="●"/>
            </a:pPr>
            <a:r>
              <a:rPr lang="en" sz="1700">
                <a:solidFill>
                  <a:srgbClr val="434343"/>
                </a:solidFill>
              </a:rPr>
              <a:t>School authorized field trips</a:t>
            </a:r>
            <a:endParaRPr sz="1700">
              <a:solidFill>
                <a:srgbClr val="434343"/>
              </a:solidFill>
            </a:endParaRPr>
          </a:p>
          <a:p>
            <a:pPr indent="-336550" lvl="0" marL="457200" marR="0" rtl="0" algn="l">
              <a:spcBef>
                <a:spcPts val="0"/>
              </a:spcBef>
              <a:spcAft>
                <a:spcPts val="0"/>
              </a:spcAft>
              <a:buClr>
                <a:srgbClr val="434343"/>
              </a:buClr>
              <a:buSzPts val="1700"/>
              <a:buChar char="●"/>
            </a:pPr>
            <a:r>
              <a:rPr lang="en" sz="1700">
                <a:solidFill>
                  <a:srgbClr val="434343"/>
                </a:solidFill>
              </a:rPr>
              <a:t>Pre-approved absences</a:t>
            </a:r>
            <a:endParaRPr sz="1700">
              <a:solidFill>
                <a:srgbClr val="434343"/>
              </a:solidFill>
            </a:endParaRPr>
          </a:p>
        </p:txBody>
      </p:sp>
      <p:sp>
        <p:nvSpPr>
          <p:cNvPr id="244" name="Google Shape;244;p36"/>
          <p:cNvSpPr txBox="1"/>
          <p:nvPr/>
        </p:nvSpPr>
        <p:spPr>
          <a:xfrm>
            <a:off x="3760150" y="3075400"/>
            <a:ext cx="5094300" cy="1300500"/>
          </a:xfrm>
          <a:prstGeom prst="rect">
            <a:avLst/>
          </a:prstGeom>
          <a:noFill/>
          <a:ln cap="flat" cmpd="sng" w="3810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450">
                <a:solidFill>
                  <a:srgbClr val="434343"/>
                </a:solidFill>
                <a:latin typeface="Roboto"/>
                <a:ea typeface="Roboto"/>
                <a:cs typeface="Roboto"/>
                <a:sym typeface="Roboto"/>
              </a:rPr>
              <a:t>Absences without prior approval from the school, may be considered unexcused and truant and the school reserves the right to deny a request for a pre-arranged absence. Extended absences because of illness and hospitalization will be accommodated. </a:t>
            </a:r>
            <a:r>
              <a:rPr lang="en" sz="1450">
                <a:solidFill>
                  <a:schemeClr val="dk2"/>
                </a:solidFill>
                <a:latin typeface="Roboto"/>
                <a:ea typeface="Roboto"/>
                <a:cs typeface="Roboto"/>
                <a:sym typeface="Roboto"/>
              </a:rPr>
              <a:t> </a:t>
            </a:r>
            <a:endParaRPr sz="1450">
              <a:solidFill>
                <a:schemeClr val="dk2"/>
              </a:solidFill>
              <a:latin typeface="Roboto"/>
              <a:ea typeface="Roboto"/>
              <a:cs typeface="Roboto"/>
              <a:sym typeface="Roboto"/>
            </a:endParaRPr>
          </a:p>
        </p:txBody>
      </p:sp>
      <p:sp>
        <p:nvSpPr>
          <p:cNvPr id="245" name="Google Shape;245;p36"/>
          <p:cNvSpPr txBox="1"/>
          <p:nvPr/>
        </p:nvSpPr>
        <p:spPr>
          <a:xfrm>
            <a:off x="432300" y="327875"/>
            <a:ext cx="37986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000">
                <a:solidFill>
                  <a:schemeClr val="accent1"/>
                </a:solidFill>
                <a:latin typeface="Old Standard TT"/>
                <a:ea typeface="Old Standard TT"/>
                <a:cs typeface="Old Standard TT"/>
                <a:sym typeface="Old Standard TT"/>
              </a:rPr>
              <a:t>Attendance</a:t>
            </a:r>
            <a:endParaRPr b="1" sz="4000">
              <a:solidFill>
                <a:schemeClr val="accent1"/>
              </a:solidFill>
              <a:latin typeface="Old Standard TT"/>
              <a:ea typeface="Old Standard TT"/>
              <a:cs typeface="Old Standard TT"/>
              <a:sym typeface="Old Standard TT"/>
            </a:endParaRPr>
          </a:p>
        </p:txBody>
      </p:sp>
      <p:sp>
        <p:nvSpPr>
          <p:cNvPr id="246" name="Google Shape;246;p36"/>
          <p:cNvSpPr txBox="1"/>
          <p:nvPr/>
        </p:nvSpPr>
        <p:spPr>
          <a:xfrm>
            <a:off x="274850" y="1023825"/>
            <a:ext cx="8632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434343"/>
                </a:solidFill>
                <a:latin typeface="Old Standard TT"/>
                <a:ea typeface="Old Standard TT"/>
                <a:cs typeface="Old Standard TT"/>
                <a:sym typeface="Old Standard TT"/>
              </a:rPr>
              <a:t>Regular attendance at school is incredibly important </a:t>
            </a:r>
            <a:endParaRPr sz="1800">
              <a:solidFill>
                <a:srgbClr val="434343"/>
              </a:solidFill>
              <a:latin typeface="Old Standard TT"/>
              <a:ea typeface="Old Standard TT"/>
              <a:cs typeface="Old Standard TT"/>
              <a:sym typeface="Old Standard TT"/>
            </a:endParaRPr>
          </a:p>
          <a:p>
            <a:pPr indent="0" lvl="0" marL="0" rtl="0" algn="l">
              <a:spcBef>
                <a:spcPts val="0"/>
              </a:spcBef>
              <a:spcAft>
                <a:spcPts val="0"/>
              </a:spcAft>
              <a:buNone/>
            </a:pPr>
            <a:r>
              <a:rPr lang="en" sz="1800">
                <a:solidFill>
                  <a:srgbClr val="434343"/>
                </a:solidFill>
                <a:latin typeface="Old Standard TT"/>
                <a:ea typeface="Old Standard TT"/>
                <a:cs typeface="Old Standard TT"/>
                <a:sym typeface="Old Standard TT"/>
              </a:rPr>
              <a:t>Absences considered “ excused”  </a:t>
            </a:r>
            <a:r>
              <a:rPr b="1" lang="en" sz="1800">
                <a:solidFill>
                  <a:srgbClr val="434343"/>
                </a:solidFill>
                <a:latin typeface="Old Standard TT"/>
                <a:ea typeface="Old Standard TT"/>
                <a:cs typeface="Old Standard TT"/>
                <a:sym typeface="Old Standard TT"/>
              </a:rPr>
              <a:t>IF VERIFIED BY THE PARENT/GUARDIAN.</a:t>
            </a:r>
            <a:endParaRPr b="1" sz="1800">
              <a:solidFill>
                <a:srgbClr val="434343"/>
              </a:solidFill>
              <a:latin typeface="Old Standard TT"/>
              <a:ea typeface="Old Standard TT"/>
              <a:cs typeface="Old Standard TT"/>
              <a:sym typeface="Old Standard T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7"/>
          <p:cNvSpPr txBox="1"/>
          <p:nvPr>
            <p:ph idx="4294967295" type="subTitle"/>
          </p:nvPr>
        </p:nvSpPr>
        <p:spPr>
          <a:xfrm>
            <a:off x="333600" y="419550"/>
            <a:ext cx="8476800" cy="4304400"/>
          </a:xfrm>
          <a:prstGeom prst="rect">
            <a:avLst/>
          </a:prstGeom>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100"/>
              <a:buFont typeface="Arial"/>
              <a:buNone/>
            </a:pPr>
            <a:r>
              <a:rPr b="1" lang="en" sz="2500">
                <a:solidFill>
                  <a:schemeClr val="accent1"/>
                </a:solidFill>
              </a:rPr>
              <a:t>TRUANCY</a:t>
            </a:r>
            <a:r>
              <a:rPr b="1" lang="en" sz="2500">
                <a:solidFill>
                  <a:srgbClr val="434343"/>
                </a:solidFill>
              </a:rPr>
              <a:t> </a:t>
            </a:r>
            <a:r>
              <a:rPr lang="en" sz="2500">
                <a:solidFill>
                  <a:srgbClr val="434343"/>
                </a:solidFill>
              </a:rPr>
              <a:t>is defined by state law as any absence from school for either a partial or a full day for which there is no </a:t>
            </a:r>
            <a:r>
              <a:rPr b="1" lang="en" sz="2500">
                <a:solidFill>
                  <a:srgbClr val="434343"/>
                </a:solidFill>
              </a:rPr>
              <a:t>acceptable</a:t>
            </a:r>
            <a:r>
              <a:rPr lang="en" sz="2500">
                <a:solidFill>
                  <a:srgbClr val="434343"/>
                </a:solidFill>
              </a:rPr>
              <a:t> reason as defined in the laws and district policy.  </a:t>
            </a:r>
            <a:br>
              <a:rPr lang="en" sz="2500">
                <a:solidFill>
                  <a:srgbClr val="434343"/>
                </a:solidFill>
              </a:rPr>
            </a:br>
            <a:endParaRPr sz="2500">
              <a:solidFill>
                <a:srgbClr val="434343"/>
              </a:solidFill>
            </a:endParaRPr>
          </a:p>
          <a:p>
            <a:pPr indent="0" lvl="0" marL="0" marR="0" rtl="0" algn="ctr">
              <a:spcBef>
                <a:spcPts val="1200"/>
              </a:spcBef>
              <a:spcAft>
                <a:spcPts val="1200"/>
              </a:spcAft>
              <a:buClr>
                <a:schemeClr val="dk1"/>
              </a:buClr>
              <a:buSzPts val="1100"/>
              <a:buFont typeface="Arial"/>
              <a:buNone/>
            </a:pPr>
            <a:r>
              <a:rPr b="1" lang="en" sz="2500">
                <a:solidFill>
                  <a:schemeClr val="accent1"/>
                </a:solidFill>
              </a:rPr>
              <a:t>HABITUAL TRUANCY</a:t>
            </a:r>
            <a:r>
              <a:rPr lang="en" sz="2500">
                <a:solidFill>
                  <a:srgbClr val="434343"/>
                </a:solidFill>
              </a:rPr>
              <a:t> is defined as any pupil who is truant for part or all of five or more days during a semester. (Wisconsin Statute Section 118.16(1)(a) and (c))</a:t>
            </a:r>
            <a:endParaRPr sz="2500">
              <a:solidFill>
                <a:srgbClr val="434343"/>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8"/>
          <p:cNvSpPr txBox="1"/>
          <p:nvPr>
            <p:ph type="title"/>
          </p:nvPr>
        </p:nvSpPr>
        <p:spPr>
          <a:xfrm>
            <a:off x="311700" y="1672225"/>
            <a:ext cx="8520600" cy="3194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41509"/>
              <a:buFont typeface="Arial"/>
              <a:buNone/>
            </a:pPr>
            <a:r>
              <a:rPr b="0" lang="en" sz="2650">
                <a:solidFill>
                  <a:srgbClr val="434343"/>
                </a:solidFill>
              </a:rPr>
              <a:t>Please call the attendance line for the appropriate office before 8:30 a.m. each day when your child is going to be absent. The office has voice mail to record messages if someone is not available. Please leave the </a:t>
            </a:r>
            <a:r>
              <a:rPr b="1" lang="en" sz="2650">
                <a:solidFill>
                  <a:srgbClr val="434343"/>
                </a:solidFill>
              </a:rPr>
              <a:t>first and last name of your student</a:t>
            </a:r>
            <a:r>
              <a:rPr b="0" lang="en" sz="2650">
                <a:solidFill>
                  <a:srgbClr val="434343"/>
                </a:solidFill>
              </a:rPr>
              <a:t> and the reason for absence. </a:t>
            </a:r>
            <a:endParaRPr b="0" sz="2650">
              <a:solidFill>
                <a:srgbClr val="434343"/>
              </a:solidFill>
            </a:endParaRPr>
          </a:p>
          <a:p>
            <a:pPr indent="0" lvl="0" marL="0" rtl="0" algn="l">
              <a:spcBef>
                <a:spcPts val="0"/>
              </a:spcBef>
              <a:spcAft>
                <a:spcPts val="0"/>
              </a:spcAft>
              <a:buClr>
                <a:schemeClr val="dk1"/>
              </a:buClr>
              <a:buSzPct val="55000"/>
              <a:buFont typeface="Arial"/>
              <a:buNone/>
            </a:pPr>
            <a:r>
              <a:t/>
            </a:r>
            <a:endParaRPr sz="2000"/>
          </a:p>
          <a:p>
            <a:pPr indent="0" lvl="0" marL="0" rtl="0" algn="ctr">
              <a:spcBef>
                <a:spcPts val="0"/>
              </a:spcBef>
              <a:spcAft>
                <a:spcPts val="0"/>
              </a:spcAft>
              <a:buClr>
                <a:schemeClr val="dk1"/>
              </a:buClr>
              <a:buSzPct val="44000"/>
              <a:buFont typeface="Arial"/>
              <a:buNone/>
            </a:pPr>
            <a:r>
              <a:rPr b="1" lang="en" sz="2500">
                <a:solidFill>
                  <a:srgbClr val="EFEFEF"/>
                </a:solidFill>
                <a:highlight>
                  <a:schemeClr val="accent1"/>
                </a:highlight>
              </a:rPr>
              <a:t>Middle and High School Attendance Line: (715) 265-4266</a:t>
            </a:r>
            <a:endParaRPr b="1" sz="2000">
              <a:solidFill>
                <a:srgbClr val="EFEFEF"/>
              </a:solidFill>
              <a:highlight>
                <a:schemeClr val="accent1"/>
              </a:highlight>
            </a:endParaRPr>
          </a:p>
        </p:txBody>
      </p:sp>
      <p:sp>
        <p:nvSpPr>
          <p:cNvPr id="257" name="Google Shape;257;p38"/>
          <p:cNvSpPr txBox="1"/>
          <p:nvPr/>
        </p:nvSpPr>
        <p:spPr>
          <a:xfrm>
            <a:off x="553000" y="697750"/>
            <a:ext cx="52665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4000">
                <a:solidFill>
                  <a:schemeClr val="accent1"/>
                </a:solidFill>
                <a:latin typeface="Old Standard TT"/>
                <a:ea typeface="Old Standard TT"/>
                <a:cs typeface="Old Standard TT"/>
                <a:sym typeface="Old Standard TT"/>
              </a:rPr>
              <a:t>Call-In Policy</a:t>
            </a:r>
            <a:endParaRPr b="1" sz="4000">
              <a:solidFill>
                <a:schemeClr val="accent1"/>
              </a:solidFill>
              <a:latin typeface="Old Standard TT"/>
              <a:ea typeface="Old Standard TT"/>
              <a:cs typeface="Old Standard TT"/>
              <a:sym typeface="Old Standard TT"/>
            </a:endParaRPr>
          </a:p>
        </p:txBody>
      </p:sp>
      <p:pic>
        <p:nvPicPr>
          <p:cNvPr id="258" name="Google Shape;258;p38"/>
          <p:cNvPicPr preferRelativeResize="0"/>
          <p:nvPr/>
        </p:nvPicPr>
        <p:blipFill>
          <a:blip r:embed="rId3">
            <a:alphaModFix/>
          </a:blip>
          <a:stretch>
            <a:fillRect/>
          </a:stretch>
        </p:blipFill>
        <p:spPr>
          <a:xfrm>
            <a:off x="7326775" y="278950"/>
            <a:ext cx="1219200" cy="1219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9"/>
          <p:cNvSpPr txBox="1"/>
          <p:nvPr>
            <p:ph idx="4294967295" type="subTitle"/>
          </p:nvPr>
        </p:nvSpPr>
        <p:spPr>
          <a:xfrm>
            <a:off x="288025" y="192400"/>
            <a:ext cx="8620500" cy="47649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1" lang="en" sz="2500">
                <a:solidFill>
                  <a:schemeClr val="accent1"/>
                </a:solidFill>
              </a:rPr>
              <a:t>Pre-arranged Absences</a:t>
            </a:r>
            <a:endParaRPr b="1" sz="2500">
              <a:solidFill>
                <a:schemeClr val="accent1"/>
              </a:solidFill>
            </a:endParaRPr>
          </a:p>
          <a:p>
            <a:pPr indent="0" lvl="0" marL="0" marR="0" rtl="0" algn="l">
              <a:spcBef>
                <a:spcPts val="1200"/>
              </a:spcBef>
              <a:spcAft>
                <a:spcPts val="0"/>
              </a:spcAft>
              <a:buClr>
                <a:schemeClr val="dk1"/>
              </a:buClr>
              <a:buSzPts val="1100"/>
              <a:buFont typeface="Arial"/>
              <a:buNone/>
            </a:pPr>
            <a:r>
              <a:rPr lang="en" sz="1500">
                <a:solidFill>
                  <a:srgbClr val="434343"/>
                </a:solidFill>
              </a:rPr>
              <a:t>For pre-arranged absences, please follow these guidelines:</a:t>
            </a:r>
            <a:endParaRPr sz="1500">
              <a:solidFill>
                <a:srgbClr val="434343"/>
              </a:solidFill>
            </a:endParaRPr>
          </a:p>
          <a:p>
            <a:pPr indent="-323850" lvl="0" marL="457200" marR="0" rtl="0" algn="l">
              <a:lnSpc>
                <a:spcPct val="115000"/>
              </a:lnSpc>
              <a:spcBef>
                <a:spcPts val="1200"/>
              </a:spcBef>
              <a:spcAft>
                <a:spcPts val="0"/>
              </a:spcAft>
              <a:buClr>
                <a:srgbClr val="434343"/>
              </a:buClr>
              <a:buSzPts val="1500"/>
              <a:buAutoNum type="arabicPeriod"/>
            </a:pPr>
            <a:r>
              <a:rPr lang="en" sz="1500">
                <a:solidFill>
                  <a:srgbClr val="434343"/>
                </a:solidFill>
              </a:rPr>
              <a:t>Parent/guardian should contact the office to explain the reason, time and dates of the expected absence</a:t>
            </a:r>
            <a:endParaRPr sz="1500">
              <a:solidFill>
                <a:srgbClr val="434343"/>
              </a:solidFill>
            </a:endParaRPr>
          </a:p>
          <a:p>
            <a:pPr indent="-323850" lvl="0" marL="457200" marR="0" rtl="0" algn="l">
              <a:lnSpc>
                <a:spcPct val="115000"/>
              </a:lnSpc>
              <a:spcBef>
                <a:spcPts val="0"/>
              </a:spcBef>
              <a:spcAft>
                <a:spcPts val="0"/>
              </a:spcAft>
              <a:buClr>
                <a:srgbClr val="434343"/>
              </a:buClr>
              <a:buSzPts val="1500"/>
              <a:buAutoNum type="arabicPeriod"/>
            </a:pPr>
            <a:r>
              <a:rPr lang="en" sz="1500">
                <a:solidFill>
                  <a:srgbClr val="434343"/>
                </a:solidFill>
              </a:rPr>
              <a:t>The students should complete all missed work and return it to the teacher</a:t>
            </a:r>
            <a:endParaRPr sz="1500">
              <a:solidFill>
                <a:srgbClr val="434343"/>
              </a:solidFill>
            </a:endParaRPr>
          </a:p>
          <a:p>
            <a:pPr indent="0" lvl="0" marL="0" marR="0" rtl="0" algn="l">
              <a:spcBef>
                <a:spcPts val="1200"/>
              </a:spcBef>
              <a:spcAft>
                <a:spcPts val="0"/>
              </a:spcAft>
              <a:buNone/>
            </a:pPr>
            <a:r>
              <a:rPr b="1" lang="en" sz="1500">
                <a:solidFill>
                  <a:srgbClr val="434343"/>
                </a:solidFill>
                <a:highlight>
                  <a:schemeClr val="lt1"/>
                </a:highlight>
              </a:rPr>
              <a:t>*NOTE: </a:t>
            </a:r>
            <a:r>
              <a:rPr lang="en" sz="1500">
                <a:solidFill>
                  <a:srgbClr val="434343"/>
                </a:solidFill>
                <a:highlight>
                  <a:schemeClr val="lt1"/>
                </a:highlight>
              </a:rPr>
              <a:t> </a:t>
            </a:r>
            <a:r>
              <a:rPr lang="en" sz="1500">
                <a:solidFill>
                  <a:srgbClr val="434343"/>
                </a:solidFill>
              </a:rPr>
              <a:t>Children wishing to exercise their religious rights may be excused from traditional holiday festivities at school (such as parties, plays and concerts). The absence includes the actual time of the event rather than the entire day. During such festivities "in-house" accommodations can be made or parents may take their child/children home.</a:t>
            </a:r>
            <a:endParaRPr sz="1500">
              <a:solidFill>
                <a:srgbClr val="434343"/>
              </a:solidFill>
            </a:endParaRPr>
          </a:p>
          <a:p>
            <a:pPr indent="0" lvl="0" marL="0" marR="0" rtl="0" algn="l">
              <a:spcBef>
                <a:spcPts val="1200"/>
              </a:spcBef>
              <a:spcAft>
                <a:spcPts val="0"/>
              </a:spcAft>
              <a:buClr>
                <a:schemeClr val="dk1"/>
              </a:buClr>
              <a:buSzPts val="1100"/>
              <a:buFont typeface="Arial"/>
              <a:buNone/>
            </a:pPr>
            <a:r>
              <a:rPr b="1" lang="en" sz="2500">
                <a:solidFill>
                  <a:schemeClr val="accent1"/>
                </a:solidFill>
              </a:rPr>
              <a:t>Appointments During The School Day</a:t>
            </a:r>
            <a:endParaRPr b="1" sz="2500">
              <a:solidFill>
                <a:schemeClr val="accent1"/>
              </a:solidFill>
            </a:endParaRPr>
          </a:p>
          <a:p>
            <a:pPr indent="0" lvl="0" marL="0" marR="0" rtl="0" algn="l">
              <a:spcBef>
                <a:spcPts val="1200"/>
              </a:spcBef>
              <a:spcAft>
                <a:spcPts val="1200"/>
              </a:spcAft>
              <a:buClr>
                <a:schemeClr val="dk1"/>
              </a:buClr>
              <a:buSzPts val="1100"/>
              <a:buFont typeface="Arial"/>
              <a:buNone/>
            </a:pPr>
            <a:r>
              <a:rPr lang="en" sz="1500">
                <a:solidFill>
                  <a:srgbClr val="434343"/>
                </a:solidFill>
              </a:rPr>
              <a:t>If you have appointments during the school day (Doctor, Dentist, Counseling, etc.) </a:t>
            </a:r>
            <a:r>
              <a:rPr b="1" lang="en" sz="1500">
                <a:solidFill>
                  <a:srgbClr val="434343"/>
                </a:solidFill>
              </a:rPr>
              <a:t>please get an excuse note from the appointment office before you leave</a:t>
            </a:r>
            <a:r>
              <a:rPr lang="en" sz="1500">
                <a:solidFill>
                  <a:srgbClr val="434343"/>
                </a:solidFill>
              </a:rPr>
              <a:t>. When you return to school turn the note into the Office and attendance will be updated accordingly.</a:t>
            </a:r>
            <a:endParaRPr>
              <a:solidFill>
                <a:srgbClr val="434343"/>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267" name="Shape 267"/>
        <p:cNvGrpSpPr/>
        <p:nvPr/>
      </p:nvGrpSpPr>
      <p:grpSpPr>
        <a:xfrm>
          <a:off x="0" y="0"/>
          <a:ext cx="0" cy="0"/>
          <a:chOff x="0" y="0"/>
          <a:chExt cx="0" cy="0"/>
        </a:xfrm>
      </p:grpSpPr>
      <p:sp>
        <p:nvSpPr>
          <p:cNvPr id="268" name="Google Shape;268;p40"/>
          <p:cNvSpPr txBox="1"/>
          <p:nvPr>
            <p:ph idx="4294967295" type="subTitle"/>
          </p:nvPr>
        </p:nvSpPr>
        <p:spPr>
          <a:xfrm>
            <a:off x="193350" y="852775"/>
            <a:ext cx="8569500" cy="2073000"/>
          </a:xfrm>
          <a:prstGeom prst="rect">
            <a:avLst/>
          </a:prstGeom>
        </p:spPr>
        <p:txBody>
          <a:bodyPr anchorCtr="0" anchor="t" bIns="91425" lIns="91425" spcFirstLastPara="1" rIns="91425" wrap="square" tIns="91425">
            <a:noAutofit/>
          </a:bodyPr>
          <a:lstStyle/>
          <a:p>
            <a:pPr indent="0" lvl="0" marL="0" marR="0" rtl="0" algn="l">
              <a:spcBef>
                <a:spcPts val="0"/>
              </a:spcBef>
              <a:spcAft>
                <a:spcPts val="1200"/>
              </a:spcAft>
              <a:buClr>
                <a:schemeClr val="dk1"/>
              </a:buClr>
              <a:buSzPts val="1100"/>
              <a:buFont typeface="Arial"/>
              <a:buNone/>
            </a:pPr>
            <a:r>
              <a:rPr lang="en">
                <a:solidFill>
                  <a:srgbClr val="434343"/>
                </a:solidFill>
              </a:rPr>
              <a:t>Students who exceed 18 non-medically verified partial or full days absent within the school year are considered to be chronically absent and may be required to make up their missed time as assigned by the principal. </a:t>
            </a:r>
            <a:r>
              <a:rPr i="1" lang="en">
                <a:solidFill>
                  <a:srgbClr val="434343"/>
                </a:solidFill>
              </a:rPr>
              <a:t>(Medically verified absences would include notice from a doctor, dentist, chiropractor, optometrist, or orthodontist from whom the student has received care.)</a:t>
            </a:r>
            <a:r>
              <a:rPr lang="en">
                <a:solidFill>
                  <a:srgbClr val="434343"/>
                </a:solidFill>
              </a:rPr>
              <a:t> All other absences, excused or unexcused, may apply toward the 18 partial or full-day maximum</a:t>
            </a:r>
            <a:endParaRPr>
              <a:solidFill>
                <a:srgbClr val="434343"/>
              </a:solidFill>
            </a:endParaRPr>
          </a:p>
        </p:txBody>
      </p:sp>
      <p:sp>
        <p:nvSpPr>
          <p:cNvPr id="269" name="Google Shape;269;p40"/>
          <p:cNvSpPr txBox="1"/>
          <p:nvPr>
            <p:ph type="title"/>
          </p:nvPr>
        </p:nvSpPr>
        <p:spPr>
          <a:xfrm>
            <a:off x="150900" y="182975"/>
            <a:ext cx="8520600" cy="6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chemeClr val="accent1"/>
                </a:solidFill>
              </a:rPr>
              <a:t>Chronic Absences</a:t>
            </a:r>
            <a:endParaRPr b="1" sz="4000">
              <a:solidFill>
                <a:schemeClr val="accent1"/>
              </a:solidFill>
            </a:endParaRPr>
          </a:p>
        </p:txBody>
      </p:sp>
      <p:sp>
        <p:nvSpPr>
          <p:cNvPr id="270" name="Google Shape;270;p40"/>
          <p:cNvSpPr txBox="1"/>
          <p:nvPr>
            <p:ph idx="4294967295" type="body"/>
          </p:nvPr>
        </p:nvSpPr>
        <p:spPr>
          <a:xfrm>
            <a:off x="2780300" y="3044450"/>
            <a:ext cx="6102300" cy="1897200"/>
          </a:xfrm>
          <a:prstGeom prst="rect">
            <a:avLst/>
          </a:prstGeom>
          <a:solidFill>
            <a:schemeClr val="accent1"/>
          </a:solidFill>
          <a:ln>
            <a:noFill/>
          </a:ln>
        </p:spPr>
        <p:txBody>
          <a:bodyPr anchorCtr="0" anchor="t" bIns="91425" lIns="91425" spcFirstLastPara="1" rIns="91425" wrap="square" tIns="91425">
            <a:normAutofit lnSpcReduction="10000"/>
          </a:bodyPr>
          <a:lstStyle/>
          <a:p>
            <a:pPr indent="0" lvl="0" marL="0" rtl="0" algn="ctr">
              <a:lnSpc>
                <a:spcPct val="100000"/>
              </a:lnSpc>
              <a:spcBef>
                <a:spcPts val="0"/>
              </a:spcBef>
              <a:spcAft>
                <a:spcPts val="0"/>
              </a:spcAft>
              <a:buNone/>
            </a:pPr>
            <a:r>
              <a:rPr b="1" lang="en" sz="2500">
                <a:solidFill>
                  <a:srgbClr val="EFEFEF"/>
                </a:solidFill>
              </a:rPr>
              <a:t>TARDIES</a:t>
            </a:r>
            <a:endParaRPr b="1" sz="2500">
              <a:solidFill>
                <a:srgbClr val="EFEFEF"/>
              </a:solidFill>
            </a:endParaRPr>
          </a:p>
          <a:p>
            <a:pPr indent="0" lvl="0" marL="0" rtl="0" algn="ctr">
              <a:lnSpc>
                <a:spcPct val="100000"/>
              </a:lnSpc>
              <a:spcBef>
                <a:spcPts val="0"/>
              </a:spcBef>
              <a:spcAft>
                <a:spcPts val="0"/>
              </a:spcAft>
              <a:buNone/>
            </a:pPr>
            <a:r>
              <a:t/>
            </a:r>
            <a:endParaRPr b="1" sz="1000">
              <a:solidFill>
                <a:srgbClr val="EFEFEF"/>
              </a:solidFill>
            </a:endParaRPr>
          </a:p>
          <a:p>
            <a:pPr indent="0" lvl="0" marL="0" rtl="0" algn="ctr">
              <a:lnSpc>
                <a:spcPct val="100000"/>
              </a:lnSpc>
              <a:spcBef>
                <a:spcPts val="0"/>
              </a:spcBef>
              <a:spcAft>
                <a:spcPts val="0"/>
              </a:spcAft>
              <a:buNone/>
            </a:pPr>
            <a:r>
              <a:rPr b="1" lang="en">
                <a:solidFill>
                  <a:srgbClr val="EFEFEF"/>
                </a:solidFill>
              </a:rPr>
              <a:t>A tardy is defined as being up to 5 minutes late to an assigned class. </a:t>
            </a:r>
            <a:endParaRPr b="1">
              <a:solidFill>
                <a:srgbClr val="EFEFEF"/>
              </a:solidFill>
            </a:endParaRPr>
          </a:p>
          <a:p>
            <a:pPr indent="0" lvl="0" marL="0" rtl="0" algn="ctr">
              <a:lnSpc>
                <a:spcPct val="100000"/>
              </a:lnSpc>
              <a:spcBef>
                <a:spcPts val="1000"/>
              </a:spcBef>
              <a:spcAft>
                <a:spcPts val="1000"/>
              </a:spcAft>
              <a:buNone/>
            </a:pPr>
            <a:r>
              <a:rPr b="1" lang="en">
                <a:solidFill>
                  <a:srgbClr val="EFEFEF"/>
                </a:solidFill>
              </a:rPr>
              <a:t>A student who is more than 5 minutes late to an assigned class will be counted absent (unexcused) for that day. </a:t>
            </a:r>
            <a:endParaRPr b="1">
              <a:solidFill>
                <a:srgbClr val="EFEFE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1"/>
          <p:cNvSpPr txBox="1"/>
          <p:nvPr>
            <p:ph idx="4294967295" type="ctrTitle"/>
          </p:nvPr>
        </p:nvSpPr>
        <p:spPr>
          <a:xfrm>
            <a:off x="994525" y="580650"/>
            <a:ext cx="7132500" cy="3982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4000">
                <a:solidFill>
                  <a:schemeClr val="accent1"/>
                </a:solidFill>
              </a:rPr>
              <a:t>We will learn, laugh &amp; grow together!</a:t>
            </a:r>
            <a:endParaRPr sz="4000">
              <a:solidFill>
                <a:schemeClr val="accent1"/>
              </a:solidFill>
            </a:endParaRPr>
          </a:p>
          <a:p>
            <a:pPr indent="0" lvl="0" marL="0" rtl="0" algn="ctr">
              <a:spcBef>
                <a:spcPts val="0"/>
              </a:spcBef>
              <a:spcAft>
                <a:spcPts val="0"/>
              </a:spcAft>
              <a:buSzPts val="990"/>
              <a:buNone/>
            </a:pPr>
            <a:r>
              <a:t/>
            </a:r>
            <a:endParaRPr sz="2500">
              <a:solidFill>
                <a:schemeClr val="accent1"/>
              </a:solidFill>
            </a:endParaRPr>
          </a:p>
          <a:p>
            <a:pPr indent="0" lvl="0" marL="0" rtl="0" algn="ctr">
              <a:spcBef>
                <a:spcPts val="0"/>
              </a:spcBef>
              <a:spcAft>
                <a:spcPts val="0"/>
              </a:spcAft>
              <a:buSzPts val="990"/>
              <a:buNone/>
            </a:pPr>
            <a:r>
              <a:rPr lang="en" sz="4000">
                <a:solidFill>
                  <a:schemeClr val="accent1"/>
                </a:solidFill>
              </a:rPr>
              <a:t>We are here for you and excited to have you as a part of our GC Family!</a:t>
            </a:r>
            <a:endParaRPr sz="4000">
              <a:solidFill>
                <a:schemeClr val="accent1"/>
              </a:solidFill>
            </a:endParaRPr>
          </a:p>
        </p:txBody>
      </p:sp>
      <p:pic>
        <p:nvPicPr>
          <p:cNvPr id="276" name="Google Shape;276;p41"/>
          <p:cNvPicPr preferRelativeResize="0"/>
          <p:nvPr/>
        </p:nvPicPr>
        <p:blipFill>
          <a:blip r:embed="rId3">
            <a:alphaModFix/>
          </a:blip>
          <a:stretch>
            <a:fillRect/>
          </a:stretch>
        </p:blipFill>
        <p:spPr>
          <a:xfrm>
            <a:off x="124300" y="562263"/>
            <a:ext cx="1087125" cy="1087125"/>
          </a:xfrm>
          <a:prstGeom prst="rect">
            <a:avLst/>
          </a:prstGeom>
          <a:noFill/>
          <a:ln>
            <a:noFill/>
          </a:ln>
        </p:spPr>
      </p:pic>
      <p:pic>
        <p:nvPicPr>
          <p:cNvPr id="277" name="Google Shape;277;p41"/>
          <p:cNvPicPr preferRelativeResize="0"/>
          <p:nvPr/>
        </p:nvPicPr>
        <p:blipFill>
          <a:blip r:embed="rId4">
            <a:alphaModFix/>
          </a:blip>
          <a:stretch>
            <a:fillRect/>
          </a:stretch>
        </p:blipFill>
        <p:spPr>
          <a:xfrm>
            <a:off x="7723100" y="3706125"/>
            <a:ext cx="1050350" cy="1050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83" name="Shape 83"/>
        <p:cNvGrpSpPr/>
        <p:nvPr/>
      </p:nvGrpSpPr>
      <p:grpSpPr>
        <a:xfrm>
          <a:off x="0" y="0"/>
          <a:ext cx="0" cy="0"/>
          <a:chOff x="0" y="0"/>
          <a:chExt cx="0" cy="0"/>
        </a:xfrm>
      </p:grpSpPr>
      <p:sp>
        <p:nvSpPr>
          <p:cNvPr id="84" name="Google Shape;84;p15"/>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100">
                <a:solidFill>
                  <a:schemeClr val="accent1"/>
                </a:solidFill>
              </a:rPr>
              <a:t>Middle/High School Office Staff</a:t>
            </a:r>
            <a:endParaRPr b="1" sz="3100">
              <a:solidFill>
                <a:schemeClr val="accent1"/>
              </a:solidFill>
            </a:endParaRPr>
          </a:p>
        </p:txBody>
      </p:sp>
      <p:sp>
        <p:nvSpPr>
          <p:cNvPr id="85" name="Google Shape;85;p15"/>
          <p:cNvSpPr txBox="1"/>
          <p:nvPr/>
        </p:nvSpPr>
        <p:spPr>
          <a:xfrm>
            <a:off x="206625" y="3779950"/>
            <a:ext cx="2038800" cy="81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chemeClr val="accent1"/>
                </a:solidFill>
                <a:latin typeface="Old Standard TT"/>
                <a:ea typeface="Old Standard TT"/>
                <a:cs typeface="Old Standard TT"/>
                <a:sym typeface="Old Standard TT"/>
              </a:rPr>
              <a:t>MS/HS Co-Interim </a:t>
            </a:r>
            <a:r>
              <a:rPr lang="en" sz="1200">
                <a:solidFill>
                  <a:schemeClr val="accent1"/>
                </a:solidFill>
                <a:latin typeface="Old Standard TT"/>
                <a:ea typeface="Old Standard TT"/>
                <a:cs typeface="Old Standard TT"/>
                <a:sym typeface="Old Standard TT"/>
              </a:rPr>
              <a:t>Principal - </a:t>
            </a:r>
            <a:r>
              <a:rPr b="1" lang="en" sz="1200">
                <a:solidFill>
                  <a:srgbClr val="434343"/>
                </a:solidFill>
                <a:latin typeface="Old Standard TT"/>
                <a:ea typeface="Old Standard TT"/>
                <a:cs typeface="Old Standard TT"/>
                <a:sym typeface="Old Standard TT"/>
              </a:rPr>
              <a:t>Sue Curtis</a:t>
            </a:r>
            <a:endParaRPr b="1" sz="1200">
              <a:solidFill>
                <a:srgbClr val="434343"/>
              </a:solidFill>
              <a:latin typeface="Old Standard TT"/>
              <a:ea typeface="Old Standard TT"/>
              <a:cs typeface="Old Standard TT"/>
              <a:sym typeface="Old Standard TT"/>
            </a:endParaRPr>
          </a:p>
          <a:p>
            <a:pPr indent="0" lvl="0" marL="0" rtl="0" algn="ctr">
              <a:spcBef>
                <a:spcPts val="0"/>
              </a:spcBef>
              <a:spcAft>
                <a:spcPts val="0"/>
              </a:spcAft>
              <a:buClr>
                <a:schemeClr val="dk1"/>
              </a:buClr>
              <a:buSzPts val="1100"/>
              <a:buFont typeface="Arial"/>
              <a:buNone/>
            </a:pPr>
            <a:r>
              <a:rPr lang="en" sz="1200">
                <a:solidFill>
                  <a:srgbClr val="434343"/>
                </a:solidFill>
                <a:latin typeface="Old Standard TT"/>
                <a:ea typeface="Old Standard TT"/>
                <a:cs typeface="Old Standard TT"/>
                <a:sym typeface="Old Standard TT"/>
              </a:rPr>
              <a:t> </a:t>
            </a:r>
            <a:r>
              <a:rPr lang="en" sz="1200">
                <a:solidFill>
                  <a:schemeClr val="accent1"/>
                </a:solidFill>
                <a:latin typeface="Old Standard TT"/>
                <a:ea typeface="Old Standard TT"/>
                <a:cs typeface="Old Standard TT"/>
                <a:sym typeface="Old Standard TT"/>
              </a:rPr>
              <a:t>715.265.4266</a:t>
            </a:r>
            <a:endParaRPr sz="1200">
              <a:solidFill>
                <a:schemeClr val="accent1"/>
              </a:solidFill>
              <a:latin typeface="Old Standard TT"/>
              <a:ea typeface="Old Standard TT"/>
              <a:cs typeface="Old Standard TT"/>
              <a:sym typeface="Old Standard TT"/>
            </a:endParaRPr>
          </a:p>
        </p:txBody>
      </p:sp>
      <p:sp>
        <p:nvSpPr>
          <p:cNvPr id="86" name="Google Shape;86;p15"/>
          <p:cNvSpPr txBox="1"/>
          <p:nvPr/>
        </p:nvSpPr>
        <p:spPr>
          <a:xfrm>
            <a:off x="6643550" y="3779950"/>
            <a:ext cx="2361300" cy="98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200"/>
              </a:spcAft>
              <a:buClr>
                <a:schemeClr val="dk1"/>
              </a:buClr>
              <a:buSzPts val="1100"/>
              <a:buFont typeface="Arial"/>
              <a:buNone/>
            </a:pPr>
            <a:r>
              <a:rPr lang="en" sz="1200">
                <a:solidFill>
                  <a:schemeClr val="accent1"/>
                </a:solidFill>
                <a:latin typeface="Old Standard TT"/>
                <a:ea typeface="Old Standard TT"/>
                <a:cs typeface="Old Standard TT"/>
                <a:sym typeface="Old Standard TT"/>
              </a:rPr>
              <a:t>Athletic Coordinator &amp; Administrative Assistant to Principal - </a:t>
            </a:r>
            <a:r>
              <a:rPr b="1" lang="en" sz="1200">
                <a:solidFill>
                  <a:schemeClr val="dk2"/>
                </a:solidFill>
                <a:latin typeface="Old Standard TT"/>
                <a:ea typeface="Old Standard TT"/>
                <a:cs typeface="Old Standard TT"/>
                <a:sym typeface="Old Standard TT"/>
              </a:rPr>
              <a:t>Tracie Albrightson</a:t>
            </a:r>
            <a:r>
              <a:rPr lang="en" sz="1200">
                <a:solidFill>
                  <a:schemeClr val="accent4"/>
                </a:solidFill>
                <a:latin typeface="Old Standard TT"/>
                <a:ea typeface="Old Standard TT"/>
                <a:cs typeface="Old Standard TT"/>
                <a:sym typeface="Old Standard TT"/>
              </a:rPr>
              <a:t> </a:t>
            </a:r>
            <a:r>
              <a:rPr lang="en" sz="1200">
                <a:solidFill>
                  <a:schemeClr val="accent1"/>
                </a:solidFill>
                <a:latin typeface="Old Standard TT"/>
                <a:ea typeface="Old Standard TT"/>
                <a:cs typeface="Old Standard TT"/>
                <a:sym typeface="Old Standard TT"/>
              </a:rPr>
              <a:t>715.265.7472</a:t>
            </a:r>
            <a:endParaRPr sz="1200">
              <a:solidFill>
                <a:schemeClr val="accent1"/>
              </a:solidFill>
              <a:latin typeface="Old Standard TT"/>
              <a:ea typeface="Old Standard TT"/>
              <a:cs typeface="Old Standard TT"/>
              <a:sym typeface="Old Standard TT"/>
            </a:endParaRPr>
          </a:p>
        </p:txBody>
      </p:sp>
      <p:sp>
        <p:nvSpPr>
          <p:cNvPr id="87" name="Google Shape;87;p15"/>
          <p:cNvSpPr txBox="1"/>
          <p:nvPr/>
        </p:nvSpPr>
        <p:spPr>
          <a:xfrm>
            <a:off x="4561963" y="3779950"/>
            <a:ext cx="20388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200"/>
              </a:spcAft>
              <a:buNone/>
            </a:pPr>
            <a:r>
              <a:rPr lang="en" sz="1200">
                <a:solidFill>
                  <a:schemeClr val="accent1"/>
                </a:solidFill>
                <a:latin typeface="Old Standard TT"/>
                <a:ea typeface="Old Standard TT"/>
                <a:cs typeface="Old Standard TT"/>
                <a:sym typeface="Old Standard TT"/>
              </a:rPr>
              <a:t>Attendance Coordinator &amp; Administrative Assistant to GCE/ GCMS/ GCHS -</a:t>
            </a:r>
            <a:r>
              <a:rPr lang="en" sz="1200">
                <a:solidFill>
                  <a:schemeClr val="dk1"/>
                </a:solidFill>
                <a:latin typeface="Old Standard TT"/>
                <a:ea typeface="Old Standard TT"/>
                <a:cs typeface="Old Standard TT"/>
                <a:sym typeface="Old Standard TT"/>
              </a:rPr>
              <a:t> </a:t>
            </a:r>
            <a:r>
              <a:rPr b="1" lang="en" sz="1200">
                <a:solidFill>
                  <a:srgbClr val="434343"/>
                </a:solidFill>
                <a:latin typeface="Old Standard TT"/>
                <a:ea typeface="Old Standard TT"/>
                <a:cs typeface="Old Standard TT"/>
                <a:sym typeface="Old Standard TT"/>
              </a:rPr>
              <a:t>Samantha Johnson</a:t>
            </a:r>
            <a:r>
              <a:rPr lang="en" sz="1200">
                <a:solidFill>
                  <a:schemeClr val="accent4"/>
                </a:solidFill>
                <a:latin typeface="Old Standard TT"/>
                <a:ea typeface="Old Standard TT"/>
                <a:cs typeface="Old Standard TT"/>
                <a:sym typeface="Old Standard TT"/>
              </a:rPr>
              <a:t> </a:t>
            </a:r>
            <a:r>
              <a:rPr lang="en" sz="1200">
                <a:solidFill>
                  <a:schemeClr val="accent1"/>
                </a:solidFill>
                <a:latin typeface="Old Standard TT"/>
                <a:ea typeface="Old Standard TT"/>
                <a:cs typeface="Old Standard TT"/>
                <a:sym typeface="Old Standard TT"/>
              </a:rPr>
              <a:t>715.265.7473 </a:t>
            </a:r>
            <a:endParaRPr sz="1200">
              <a:solidFill>
                <a:schemeClr val="accent1"/>
              </a:solidFill>
              <a:latin typeface="Old Standard TT"/>
              <a:ea typeface="Old Standard TT"/>
              <a:cs typeface="Old Standard TT"/>
              <a:sym typeface="Old Standard TT"/>
            </a:endParaRPr>
          </a:p>
        </p:txBody>
      </p:sp>
      <p:pic>
        <p:nvPicPr>
          <p:cNvPr id="88" name="Google Shape;88;p15" title="Johnson, Samantha.jpg"/>
          <p:cNvPicPr preferRelativeResize="0"/>
          <p:nvPr/>
        </p:nvPicPr>
        <p:blipFill>
          <a:blip r:embed="rId3">
            <a:alphaModFix/>
          </a:blip>
          <a:stretch>
            <a:fillRect/>
          </a:stretch>
        </p:blipFill>
        <p:spPr>
          <a:xfrm>
            <a:off x="4648200" y="1495400"/>
            <a:ext cx="1721776" cy="2152750"/>
          </a:xfrm>
          <a:prstGeom prst="rect">
            <a:avLst/>
          </a:prstGeom>
          <a:noFill/>
          <a:ln>
            <a:noFill/>
          </a:ln>
        </p:spPr>
      </p:pic>
      <p:sp>
        <p:nvSpPr>
          <p:cNvPr id="89" name="Google Shape;89;p15"/>
          <p:cNvSpPr txBox="1"/>
          <p:nvPr/>
        </p:nvSpPr>
        <p:spPr>
          <a:xfrm>
            <a:off x="2384300" y="3779950"/>
            <a:ext cx="2038800" cy="81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chemeClr val="accent1"/>
                </a:solidFill>
                <a:latin typeface="Old Standard TT"/>
                <a:ea typeface="Old Standard TT"/>
                <a:cs typeface="Old Standard TT"/>
                <a:sym typeface="Old Standard TT"/>
              </a:rPr>
              <a:t>MS/HS Co-Interim Principal - </a:t>
            </a:r>
            <a:r>
              <a:rPr b="1" lang="en" sz="1200">
                <a:solidFill>
                  <a:srgbClr val="434343"/>
                </a:solidFill>
                <a:latin typeface="Old Standard TT"/>
                <a:ea typeface="Old Standard TT"/>
                <a:cs typeface="Old Standard TT"/>
                <a:sym typeface="Old Standard TT"/>
              </a:rPr>
              <a:t>Ritchie Narges</a:t>
            </a:r>
            <a:endParaRPr b="1" sz="1200">
              <a:solidFill>
                <a:srgbClr val="434343"/>
              </a:solidFill>
              <a:latin typeface="Old Standard TT"/>
              <a:ea typeface="Old Standard TT"/>
              <a:cs typeface="Old Standard TT"/>
              <a:sym typeface="Old Standard TT"/>
            </a:endParaRPr>
          </a:p>
          <a:p>
            <a:pPr indent="0" lvl="0" marL="0" rtl="0" algn="ctr">
              <a:spcBef>
                <a:spcPts val="0"/>
              </a:spcBef>
              <a:spcAft>
                <a:spcPts val="0"/>
              </a:spcAft>
              <a:buClr>
                <a:schemeClr val="dk1"/>
              </a:buClr>
              <a:buSzPts val="1100"/>
              <a:buFont typeface="Arial"/>
              <a:buNone/>
            </a:pPr>
            <a:r>
              <a:rPr lang="en" sz="1200">
                <a:solidFill>
                  <a:srgbClr val="434343"/>
                </a:solidFill>
                <a:latin typeface="Old Standard TT"/>
                <a:ea typeface="Old Standard TT"/>
                <a:cs typeface="Old Standard TT"/>
                <a:sym typeface="Old Standard TT"/>
              </a:rPr>
              <a:t> </a:t>
            </a:r>
            <a:r>
              <a:rPr lang="en" sz="1200">
                <a:solidFill>
                  <a:schemeClr val="accent1"/>
                </a:solidFill>
                <a:latin typeface="Old Standard TT"/>
                <a:ea typeface="Old Standard TT"/>
                <a:cs typeface="Old Standard TT"/>
                <a:sym typeface="Old Standard TT"/>
              </a:rPr>
              <a:t>715.265.4266</a:t>
            </a:r>
            <a:endParaRPr sz="1200">
              <a:solidFill>
                <a:schemeClr val="accent1"/>
              </a:solidFill>
              <a:latin typeface="Old Standard TT"/>
              <a:ea typeface="Old Standard TT"/>
              <a:cs typeface="Old Standard TT"/>
              <a:sym typeface="Old Standard TT"/>
            </a:endParaRPr>
          </a:p>
        </p:txBody>
      </p:sp>
      <p:pic>
        <p:nvPicPr>
          <p:cNvPr id="90" name="Google Shape;90;p15" title="faculty311_small_2.jpg"/>
          <p:cNvPicPr preferRelativeResize="0"/>
          <p:nvPr/>
        </p:nvPicPr>
        <p:blipFill>
          <a:blip r:embed="rId4">
            <a:alphaModFix/>
          </a:blip>
          <a:stretch>
            <a:fillRect/>
          </a:stretch>
        </p:blipFill>
        <p:spPr>
          <a:xfrm>
            <a:off x="435524" y="1495650"/>
            <a:ext cx="1721775" cy="2152224"/>
          </a:xfrm>
          <a:prstGeom prst="rect">
            <a:avLst/>
          </a:prstGeom>
          <a:noFill/>
          <a:ln>
            <a:noFill/>
          </a:ln>
        </p:spPr>
      </p:pic>
      <p:pic>
        <p:nvPicPr>
          <p:cNvPr id="91" name="Google Shape;91;p15" title="faculty310_small_2.jpg"/>
          <p:cNvPicPr preferRelativeResize="0"/>
          <p:nvPr/>
        </p:nvPicPr>
        <p:blipFill>
          <a:blip r:embed="rId5">
            <a:alphaModFix/>
          </a:blip>
          <a:stretch>
            <a:fillRect/>
          </a:stretch>
        </p:blipFill>
        <p:spPr>
          <a:xfrm>
            <a:off x="2558200" y="1495638"/>
            <a:ext cx="1721775" cy="2152231"/>
          </a:xfrm>
          <a:prstGeom prst="rect">
            <a:avLst/>
          </a:prstGeom>
          <a:noFill/>
          <a:ln>
            <a:noFill/>
          </a:ln>
        </p:spPr>
      </p:pic>
      <p:pic>
        <p:nvPicPr>
          <p:cNvPr id="92" name="Google Shape;92;p15" title="New Staff Photo (6).jpg"/>
          <p:cNvPicPr preferRelativeResize="0"/>
          <p:nvPr/>
        </p:nvPicPr>
        <p:blipFill>
          <a:blip r:embed="rId6">
            <a:alphaModFix/>
          </a:blip>
          <a:stretch>
            <a:fillRect/>
          </a:stretch>
        </p:blipFill>
        <p:spPr>
          <a:xfrm>
            <a:off x="6963313" y="1495374"/>
            <a:ext cx="1721776" cy="21527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2"/>
          <p:cNvSpPr txBox="1"/>
          <p:nvPr>
            <p:ph type="title"/>
          </p:nvPr>
        </p:nvSpPr>
        <p:spPr>
          <a:xfrm>
            <a:off x="237150" y="124300"/>
            <a:ext cx="8669700" cy="897300"/>
          </a:xfrm>
          <a:prstGeom prst="rect">
            <a:avLst/>
          </a:prstGeom>
          <a:solidFill>
            <a:schemeClr val="accent1"/>
          </a:solidFill>
          <a:ln cap="flat" cmpd="sng" w="28575">
            <a:solidFill>
              <a:srgbClr val="B7B7B7"/>
            </a:solidFill>
            <a:prstDash val="solid"/>
            <a:round/>
            <a:headEnd len="sm" w="sm" type="none"/>
            <a:tailEnd len="sm" w="sm" type="none"/>
          </a:ln>
        </p:spPr>
        <p:txBody>
          <a:bodyPr anchorCtr="0" anchor="b" bIns="91425" lIns="91425" spcFirstLastPara="1" rIns="91425" wrap="square" tIns="91425">
            <a:normAutofit/>
          </a:bodyPr>
          <a:lstStyle/>
          <a:p>
            <a:pPr indent="0" lvl="0" marL="0" rtl="0" algn="ctr">
              <a:spcBef>
                <a:spcPts val="0"/>
              </a:spcBef>
              <a:spcAft>
                <a:spcPts val="0"/>
              </a:spcAft>
              <a:buNone/>
            </a:pPr>
            <a:r>
              <a:rPr b="1" lang="en">
                <a:solidFill>
                  <a:srgbClr val="EFEFEF"/>
                </a:solidFill>
              </a:rPr>
              <a:t>Things you might want to know </a:t>
            </a:r>
            <a:endParaRPr b="1">
              <a:solidFill>
                <a:srgbClr val="EFEFEF"/>
              </a:solidFill>
            </a:endParaRPr>
          </a:p>
        </p:txBody>
      </p:sp>
      <p:sp>
        <p:nvSpPr>
          <p:cNvPr id="283" name="Google Shape;283;p42"/>
          <p:cNvSpPr txBox="1"/>
          <p:nvPr>
            <p:ph idx="2" type="body"/>
          </p:nvPr>
        </p:nvSpPr>
        <p:spPr>
          <a:xfrm>
            <a:off x="133500" y="1930700"/>
            <a:ext cx="3999900" cy="2126400"/>
          </a:xfrm>
          <a:prstGeom prst="rect">
            <a:avLst/>
          </a:prstGeom>
        </p:spPr>
        <p:txBody>
          <a:bodyPr anchorCtr="0" anchor="ctr" bIns="91425" lIns="91425" spcFirstLastPara="1" rIns="91425" wrap="square" tIns="91425">
            <a:normAutofit/>
          </a:bodyPr>
          <a:lstStyle/>
          <a:p>
            <a:pPr indent="0" lvl="0" marL="0" marR="0" rtl="0" algn="l">
              <a:lnSpc>
                <a:spcPct val="200000"/>
              </a:lnSpc>
              <a:spcBef>
                <a:spcPts val="0"/>
              </a:spcBef>
              <a:spcAft>
                <a:spcPts val="0"/>
              </a:spcAft>
              <a:buNone/>
            </a:pPr>
            <a:r>
              <a:rPr lang="en" sz="2000">
                <a:solidFill>
                  <a:srgbClr val="434343"/>
                </a:solidFill>
              </a:rPr>
              <a:t>Will I be late?</a:t>
            </a:r>
            <a:endParaRPr sz="2000">
              <a:solidFill>
                <a:srgbClr val="434343"/>
              </a:solidFill>
            </a:endParaRPr>
          </a:p>
          <a:p>
            <a:pPr indent="0" lvl="0" marL="0" marR="0" rtl="0" algn="l">
              <a:lnSpc>
                <a:spcPct val="200000"/>
              </a:lnSpc>
              <a:spcBef>
                <a:spcPts val="0"/>
              </a:spcBef>
              <a:spcAft>
                <a:spcPts val="0"/>
              </a:spcAft>
              <a:buNone/>
            </a:pPr>
            <a:r>
              <a:rPr lang="en" sz="2000">
                <a:solidFill>
                  <a:srgbClr val="434343"/>
                </a:solidFill>
              </a:rPr>
              <a:t>What if I am lost?</a:t>
            </a:r>
            <a:endParaRPr sz="2000">
              <a:solidFill>
                <a:srgbClr val="434343"/>
              </a:solidFill>
            </a:endParaRPr>
          </a:p>
          <a:p>
            <a:pPr indent="0" lvl="0" marL="0" marR="0" rtl="0" algn="l">
              <a:lnSpc>
                <a:spcPct val="200000"/>
              </a:lnSpc>
              <a:spcBef>
                <a:spcPts val="0"/>
              </a:spcBef>
              <a:spcAft>
                <a:spcPts val="0"/>
              </a:spcAft>
              <a:buNone/>
            </a:pPr>
            <a:r>
              <a:rPr lang="en" sz="2000">
                <a:solidFill>
                  <a:srgbClr val="434343"/>
                </a:solidFill>
              </a:rPr>
              <a:t>What about the bathroom passes?</a:t>
            </a:r>
            <a:endParaRPr sz="2000">
              <a:solidFill>
                <a:srgbClr val="434343"/>
              </a:solidFill>
            </a:endParaRPr>
          </a:p>
        </p:txBody>
      </p:sp>
      <p:sp>
        <p:nvSpPr>
          <p:cNvPr id="284" name="Google Shape;284;p42"/>
          <p:cNvSpPr txBox="1"/>
          <p:nvPr>
            <p:ph idx="4294967295" type="body"/>
          </p:nvPr>
        </p:nvSpPr>
        <p:spPr>
          <a:xfrm>
            <a:off x="4728575" y="2062350"/>
            <a:ext cx="3999900" cy="2035200"/>
          </a:xfrm>
          <a:prstGeom prst="rect">
            <a:avLst/>
          </a:prstGeom>
        </p:spPr>
        <p:txBody>
          <a:bodyPr anchorCtr="0" anchor="t" bIns="91425" lIns="91425" spcFirstLastPara="1" rIns="91425" wrap="square" tIns="91425">
            <a:normAutofit/>
          </a:bodyPr>
          <a:lstStyle/>
          <a:p>
            <a:pPr indent="0" lvl="0" marL="0" marR="0" rtl="0" algn="l">
              <a:lnSpc>
                <a:spcPct val="200000"/>
              </a:lnSpc>
              <a:spcBef>
                <a:spcPts val="0"/>
              </a:spcBef>
              <a:spcAft>
                <a:spcPts val="0"/>
              </a:spcAft>
              <a:buNone/>
            </a:pPr>
            <a:r>
              <a:rPr lang="en" sz="2000">
                <a:solidFill>
                  <a:srgbClr val="EFEFEF"/>
                </a:solidFill>
              </a:rPr>
              <a:t>What about grades?</a:t>
            </a:r>
            <a:endParaRPr sz="2000">
              <a:solidFill>
                <a:srgbClr val="EFEFEF"/>
              </a:solidFill>
            </a:endParaRPr>
          </a:p>
          <a:p>
            <a:pPr indent="0" lvl="0" marL="0" marR="0" rtl="0" algn="l">
              <a:lnSpc>
                <a:spcPct val="200000"/>
              </a:lnSpc>
              <a:spcBef>
                <a:spcPts val="0"/>
              </a:spcBef>
              <a:spcAft>
                <a:spcPts val="0"/>
              </a:spcAft>
              <a:buNone/>
            </a:pPr>
            <a:r>
              <a:rPr lang="en" sz="2000">
                <a:solidFill>
                  <a:srgbClr val="EFEFEF"/>
                </a:solidFill>
              </a:rPr>
              <a:t>What about social media?</a:t>
            </a:r>
            <a:endParaRPr sz="2000">
              <a:solidFill>
                <a:srgbClr val="EFEFEF"/>
              </a:solidFill>
            </a:endParaRPr>
          </a:p>
          <a:p>
            <a:pPr indent="0" lvl="0" marL="0" marR="0" rtl="0" algn="l">
              <a:lnSpc>
                <a:spcPct val="200000"/>
              </a:lnSpc>
              <a:spcBef>
                <a:spcPts val="0"/>
              </a:spcBef>
              <a:spcAft>
                <a:spcPts val="0"/>
              </a:spcAft>
              <a:buNone/>
            </a:pPr>
            <a:r>
              <a:rPr lang="en" sz="2000">
                <a:solidFill>
                  <a:srgbClr val="EFEFEF"/>
                </a:solidFill>
              </a:rPr>
              <a:t>Friend issues? </a:t>
            </a:r>
            <a:endParaRPr>
              <a:solidFill>
                <a:srgbClr val="EFEFEF"/>
              </a:solidFill>
            </a:endParaRPr>
          </a:p>
        </p:txBody>
      </p:sp>
      <p:sp>
        <p:nvSpPr>
          <p:cNvPr id="285" name="Google Shape;285;p42"/>
          <p:cNvSpPr txBox="1"/>
          <p:nvPr>
            <p:ph idx="1" type="subTitle"/>
          </p:nvPr>
        </p:nvSpPr>
        <p:spPr>
          <a:xfrm>
            <a:off x="728375" y="1186938"/>
            <a:ext cx="2562600" cy="57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chemeClr val="accent1"/>
                </a:solidFill>
              </a:rPr>
              <a:t>Students</a:t>
            </a:r>
            <a:endParaRPr b="1" sz="2700">
              <a:solidFill>
                <a:schemeClr val="accent1"/>
              </a:solidFill>
            </a:endParaRPr>
          </a:p>
        </p:txBody>
      </p:sp>
      <p:sp>
        <p:nvSpPr>
          <p:cNvPr id="286" name="Google Shape;286;p42"/>
          <p:cNvSpPr txBox="1"/>
          <p:nvPr>
            <p:ph idx="1" type="subTitle"/>
          </p:nvPr>
        </p:nvSpPr>
        <p:spPr>
          <a:xfrm>
            <a:off x="5554825" y="1177550"/>
            <a:ext cx="2562600" cy="57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rgbClr val="EFEFEF"/>
                </a:solidFill>
              </a:rPr>
              <a:t>Parents</a:t>
            </a:r>
            <a:endParaRPr b="1" sz="2700">
              <a:solidFill>
                <a:srgbClr val="EFEFEF"/>
              </a:solidFill>
            </a:endParaRPr>
          </a:p>
        </p:txBody>
      </p:sp>
      <p:cxnSp>
        <p:nvCxnSpPr>
          <p:cNvPr id="287" name="Google Shape;287;p42"/>
          <p:cNvCxnSpPr/>
          <p:nvPr/>
        </p:nvCxnSpPr>
        <p:spPr>
          <a:xfrm flipH="1" rot="10800000">
            <a:off x="76200" y="1754244"/>
            <a:ext cx="4057200" cy="11100"/>
          </a:xfrm>
          <a:prstGeom prst="straightConnector1">
            <a:avLst/>
          </a:prstGeom>
          <a:noFill/>
          <a:ln cap="flat" cmpd="sng" w="38100">
            <a:solidFill>
              <a:schemeClr val="lt2"/>
            </a:solidFill>
            <a:prstDash val="solid"/>
            <a:miter lim="800000"/>
            <a:headEnd len="med" w="med" type="none"/>
            <a:tailEnd len="med" w="med" type="none"/>
          </a:ln>
        </p:spPr>
      </p:cxnSp>
      <p:cxnSp>
        <p:nvCxnSpPr>
          <p:cNvPr id="288" name="Google Shape;288;p42"/>
          <p:cNvCxnSpPr/>
          <p:nvPr/>
        </p:nvCxnSpPr>
        <p:spPr>
          <a:xfrm>
            <a:off x="4420925" y="1755950"/>
            <a:ext cx="4615200" cy="0"/>
          </a:xfrm>
          <a:prstGeom prst="straightConnector1">
            <a:avLst/>
          </a:prstGeom>
          <a:noFill/>
          <a:ln cap="flat" cmpd="sng" w="38100">
            <a:solidFill>
              <a:schemeClr val="lt2"/>
            </a:solidFill>
            <a:prstDash val="solid"/>
            <a:miter lim="800000"/>
            <a:headEnd len="med" w="med" type="none"/>
            <a:tailEnd len="med" w="med" type="non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292" name="Shape 292"/>
        <p:cNvGrpSpPr/>
        <p:nvPr/>
      </p:nvGrpSpPr>
      <p:grpSpPr>
        <a:xfrm>
          <a:off x="0" y="0"/>
          <a:ext cx="0" cy="0"/>
          <a:chOff x="0" y="0"/>
          <a:chExt cx="0" cy="0"/>
        </a:xfrm>
      </p:grpSpPr>
      <p:sp>
        <p:nvSpPr>
          <p:cNvPr id="293" name="Google Shape;293;p43"/>
          <p:cNvSpPr txBox="1"/>
          <p:nvPr>
            <p:ph type="title"/>
          </p:nvPr>
        </p:nvSpPr>
        <p:spPr>
          <a:xfrm>
            <a:off x="1770000" y="1596150"/>
            <a:ext cx="5604000" cy="1951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8000">
                <a:solidFill>
                  <a:schemeClr val="accent1"/>
                </a:solidFill>
              </a:rPr>
              <a:t>Questions?</a:t>
            </a:r>
            <a:endParaRPr b="1" sz="8000">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96" name="Shape 96"/>
        <p:cNvGrpSpPr/>
        <p:nvPr/>
      </p:nvGrpSpPr>
      <p:grpSpPr>
        <a:xfrm>
          <a:off x="0" y="0"/>
          <a:ext cx="0" cy="0"/>
          <a:chOff x="0" y="0"/>
          <a:chExt cx="0" cy="0"/>
        </a:xfrm>
      </p:grpSpPr>
      <p:sp>
        <p:nvSpPr>
          <p:cNvPr id="97" name="Google Shape;97;p16"/>
          <p:cNvSpPr txBox="1"/>
          <p:nvPr>
            <p:ph type="title"/>
          </p:nvPr>
        </p:nvSpPr>
        <p:spPr>
          <a:xfrm>
            <a:off x="587175" y="163075"/>
            <a:ext cx="8213100" cy="63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100">
                <a:solidFill>
                  <a:schemeClr val="accent1"/>
                </a:solidFill>
              </a:rPr>
              <a:t>District Office</a:t>
            </a:r>
            <a:endParaRPr b="1" sz="3100">
              <a:solidFill>
                <a:schemeClr val="accent1"/>
              </a:solidFill>
            </a:endParaRPr>
          </a:p>
        </p:txBody>
      </p:sp>
      <p:sp>
        <p:nvSpPr>
          <p:cNvPr id="98" name="Google Shape;98;p16"/>
          <p:cNvSpPr txBox="1"/>
          <p:nvPr/>
        </p:nvSpPr>
        <p:spPr>
          <a:xfrm>
            <a:off x="3386300" y="3683475"/>
            <a:ext cx="2602500" cy="85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500">
                <a:solidFill>
                  <a:schemeClr val="accent1"/>
                </a:solidFill>
                <a:latin typeface="Old Standard TT"/>
                <a:ea typeface="Old Standard TT"/>
                <a:cs typeface="Old Standard TT"/>
                <a:sym typeface="Old Standard TT"/>
              </a:rPr>
              <a:t>Director of Student Services </a:t>
            </a:r>
            <a:r>
              <a:rPr b="1" lang="en" sz="1500">
                <a:solidFill>
                  <a:srgbClr val="434343"/>
                </a:solidFill>
                <a:latin typeface="Old Standard TT"/>
                <a:ea typeface="Old Standard TT"/>
                <a:cs typeface="Old Standard TT"/>
                <a:sym typeface="Old Standard TT"/>
              </a:rPr>
              <a:t>Erin Spaeth</a:t>
            </a:r>
            <a:endParaRPr b="1" sz="1500">
              <a:solidFill>
                <a:srgbClr val="434343"/>
              </a:solidFill>
              <a:latin typeface="Old Standard TT"/>
              <a:ea typeface="Old Standard TT"/>
              <a:cs typeface="Old Standard TT"/>
              <a:sym typeface="Old Standard TT"/>
            </a:endParaRPr>
          </a:p>
          <a:p>
            <a:pPr indent="0" lvl="0" marL="0" rtl="0" algn="ctr">
              <a:spcBef>
                <a:spcPts val="0"/>
              </a:spcBef>
              <a:spcAft>
                <a:spcPts val="0"/>
              </a:spcAft>
              <a:buClr>
                <a:schemeClr val="dk1"/>
              </a:buClr>
              <a:buSzPts val="1100"/>
              <a:buFont typeface="Arial"/>
              <a:buNone/>
            </a:pPr>
            <a:r>
              <a:rPr lang="en" sz="1500">
                <a:solidFill>
                  <a:schemeClr val="accent1"/>
                </a:solidFill>
                <a:latin typeface="Old Standard TT"/>
                <a:ea typeface="Old Standard TT"/>
                <a:cs typeface="Old Standard TT"/>
                <a:sym typeface="Old Standard TT"/>
              </a:rPr>
              <a:t>715.265.7120</a:t>
            </a:r>
            <a:endParaRPr sz="2000">
              <a:solidFill>
                <a:schemeClr val="accent1"/>
              </a:solidFill>
              <a:latin typeface="Old Standard TT"/>
              <a:ea typeface="Old Standard TT"/>
              <a:cs typeface="Old Standard TT"/>
              <a:sym typeface="Old Standard TT"/>
            </a:endParaRPr>
          </a:p>
        </p:txBody>
      </p:sp>
      <p:sp>
        <p:nvSpPr>
          <p:cNvPr id="99" name="Google Shape;99;p16"/>
          <p:cNvSpPr txBox="1"/>
          <p:nvPr/>
        </p:nvSpPr>
        <p:spPr>
          <a:xfrm>
            <a:off x="6215125" y="3728025"/>
            <a:ext cx="2800800" cy="125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chemeClr val="accent1"/>
                </a:solidFill>
                <a:latin typeface="Old Standard TT"/>
                <a:ea typeface="Old Standard TT"/>
                <a:cs typeface="Old Standard TT"/>
                <a:sym typeface="Old Standard TT"/>
              </a:rPr>
              <a:t>Admin Assistant to Board/District &amp; Open Enrollment Coordinator</a:t>
            </a:r>
            <a:r>
              <a:rPr lang="en" sz="1500">
                <a:solidFill>
                  <a:schemeClr val="accent1"/>
                </a:solidFill>
                <a:latin typeface="Old Standard TT"/>
                <a:ea typeface="Old Standard TT"/>
                <a:cs typeface="Old Standard TT"/>
                <a:sym typeface="Old Standard TT"/>
              </a:rPr>
              <a:t> </a:t>
            </a:r>
            <a:r>
              <a:rPr b="1" lang="en" sz="1500">
                <a:solidFill>
                  <a:srgbClr val="434343"/>
                </a:solidFill>
                <a:latin typeface="Old Standard TT"/>
                <a:ea typeface="Old Standard TT"/>
                <a:cs typeface="Old Standard TT"/>
                <a:sym typeface="Old Standard TT"/>
              </a:rPr>
              <a:t>Christa Edin</a:t>
            </a:r>
            <a:r>
              <a:rPr lang="en" sz="1500">
                <a:solidFill>
                  <a:srgbClr val="434343"/>
                </a:solidFill>
                <a:latin typeface="Old Standard TT"/>
                <a:ea typeface="Old Standard TT"/>
                <a:cs typeface="Old Standard TT"/>
                <a:sym typeface="Old Standard TT"/>
              </a:rPr>
              <a:t> </a:t>
            </a:r>
            <a:endParaRPr sz="1500">
              <a:solidFill>
                <a:srgbClr val="434343"/>
              </a:solidFill>
              <a:latin typeface="Old Standard TT"/>
              <a:ea typeface="Old Standard TT"/>
              <a:cs typeface="Old Standard TT"/>
              <a:sym typeface="Old Standard TT"/>
            </a:endParaRPr>
          </a:p>
          <a:p>
            <a:pPr indent="0" lvl="0" marL="0" rtl="0" algn="ctr">
              <a:spcBef>
                <a:spcPts val="0"/>
              </a:spcBef>
              <a:spcAft>
                <a:spcPts val="0"/>
              </a:spcAft>
              <a:buNone/>
            </a:pPr>
            <a:r>
              <a:rPr lang="en" sz="1500">
                <a:solidFill>
                  <a:schemeClr val="accent1"/>
                </a:solidFill>
                <a:latin typeface="Old Standard TT"/>
                <a:ea typeface="Old Standard TT"/>
                <a:cs typeface="Old Standard TT"/>
                <a:sym typeface="Old Standard TT"/>
              </a:rPr>
              <a:t>715.265.7121</a:t>
            </a:r>
            <a:endParaRPr sz="2000">
              <a:solidFill>
                <a:schemeClr val="accent1"/>
              </a:solidFill>
              <a:latin typeface="Old Standard TT"/>
              <a:ea typeface="Old Standard TT"/>
              <a:cs typeface="Old Standard TT"/>
              <a:sym typeface="Old Standard TT"/>
            </a:endParaRPr>
          </a:p>
        </p:txBody>
      </p:sp>
      <p:sp>
        <p:nvSpPr>
          <p:cNvPr id="100" name="Google Shape;100;p16"/>
          <p:cNvSpPr txBox="1"/>
          <p:nvPr/>
        </p:nvSpPr>
        <p:spPr>
          <a:xfrm>
            <a:off x="654300" y="3728025"/>
            <a:ext cx="2131200" cy="770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accent1"/>
                </a:solidFill>
                <a:latin typeface="Old Standard TT"/>
                <a:ea typeface="Old Standard TT"/>
                <a:cs typeface="Old Standard TT"/>
                <a:sym typeface="Old Standard TT"/>
              </a:rPr>
              <a:t>Superintendent </a:t>
            </a:r>
            <a:endParaRPr sz="1500">
              <a:solidFill>
                <a:schemeClr val="accent1"/>
              </a:solidFill>
              <a:latin typeface="Old Standard TT"/>
              <a:ea typeface="Old Standard TT"/>
              <a:cs typeface="Old Standard TT"/>
              <a:sym typeface="Old Standard TT"/>
            </a:endParaRPr>
          </a:p>
          <a:p>
            <a:pPr indent="0" lvl="0" marL="0" rtl="0" algn="ctr">
              <a:spcBef>
                <a:spcPts val="0"/>
              </a:spcBef>
              <a:spcAft>
                <a:spcPts val="0"/>
              </a:spcAft>
              <a:buNone/>
            </a:pPr>
            <a:r>
              <a:rPr b="1" lang="en" sz="1500">
                <a:solidFill>
                  <a:srgbClr val="434343"/>
                </a:solidFill>
                <a:latin typeface="Old Standard TT"/>
                <a:ea typeface="Old Standard TT"/>
                <a:cs typeface="Old Standard TT"/>
                <a:sym typeface="Old Standard TT"/>
              </a:rPr>
              <a:t>Patrick Olson</a:t>
            </a:r>
            <a:endParaRPr b="1" sz="1500">
              <a:solidFill>
                <a:srgbClr val="434343"/>
              </a:solidFill>
              <a:latin typeface="Old Standard TT"/>
              <a:ea typeface="Old Standard TT"/>
              <a:cs typeface="Old Standard TT"/>
              <a:sym typeface="Old Standard TT"/>
            </a:endParaRPr>
          </a:p>
          <a:p>
            <a:pPr indent="0" lvl="0" marL="0" rtl="0" algn="ctr">
              <a:spcBef>
                <a:spcPts val="0"/>
              </a:spcBef>
              <a:spcAft>
                <a:spcPts val="0"/>
              </a:spcAft>
              <a:buNone/>
            </a:pPr>
            <a:r>
              <a:rPr lang="en" sz="1500">
                <a:solidFill>
                  <a:schemeClr val="accent1"/>
                </a:solidFill>
                <a:latin typeface="Old Standard TT"/>
                <a:ea typeface="Old Standard TT"/>
                <a:cs typeface="Old Standard TT"/>
                <a:sym typeface="Old Standard TT"/>
              </a:rPr>
              <a:t>715.265.4757</a:t>
            </a:r>
            <a:endParaRPr sz="1500">
              <a:solidFill>
                <a:schemeClr val="accent1"/>
              </a:solidFill>
              <a:latin typeface="Old Standard TT"/>
              <a:ea typeface="Old Standard TT"/>
              <a:cs typeface="Old Standard TT"/>
              <a:sym typeface="Old Standard TT"/>
            </a:endParaRPr>
          </a:p>
        </p:txBody>
      </p:sp>
      <p:pic>
        <p:nvPicPr>
          <p:cNvPr id="101" name="Google Shape;101;p16"/>
          <p:cNvPicPr preferRelativeResize="0"/>
          <p:nvPr/>
        </p:nvPicPr>
        <p:blipFill>
          <a:blip r:embed="rId3">
            <a:alphaModFix/>
          </a:blip>
          <a:stretch>
            <a:fillRect/>
          </a:stretch>
        </p:blipFill>
        <p:spPr>
          <a:xfrm>
            <a:off x="601550" y="852425"/>
            <a:ext cx="2260149" cy="2825871"/>
          </a:xfrm>
          <a:prstGeom prst="rect">
            <a:avLst/>
          </a:prstGeom>
          <a:noFill/>
          <a:ln>
            <a:noFill/>
          </a:ln>
        </p:spPr>
      </p:pic>
      <p:pic>
        <p:nvPicPr>
          <p:cNvPr id="102" name="Google Shape;102;p16" title="Spaeth, Erin.jpg"/>
          <p:cNvPicPr preferRelativeResize="0"/>
          <p:nvPr/>
        </p:nvPicPr>
        <p:blipFill>
          <a:blip r:embed="rId4">
            <a:alphaModFix/>
          </a:blip>
          <a:stretch>
            <a:fillRect/>
          </a:stretch>
        </p:blipFill>
        <p:spPr>
          <a:xfrm>
            <a:off x="3491776" y="852425"/>
            <a:ext cx="2260149" cy="2825876"/>
          </a:xfrm>
          <a:prstGeom prst="rect">
            <a:avLst/>
          </a:prstGeom>
          <a:noFill/>
          <a:ln>
            <a:noFill/>
          </a:ln>
        </p:spPr>
      </p:pic>
      <p:pic>
        <p:nvPicPr>
          <p:cNvPr id="103" name="Google Shape;103;p16" title="Edin, Christa.jpg"/>
          <p:cNvPicPr preferRelativeResize="0"/>
          <p:nvPr/>
        </p:nvPicPr>
        <p:blipFill>
          <a:blip r:embed="rId5">
            <a:alphaModFix/>
          </a:blip>
          <a:stretch>
            <a:fillRect/>
          </a:stretch>
        </p:blipFill>
        <p:spPr>
          <a:xfrm>
            <a:off x="6515800" y="852425"/>
            <a:ext cx="2260149" cy="282586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07" name="Shape 107"/>
        <p:cNvGrpSpPr/>
        <p:nvPr/>
      </p:nvGrpSpPr>
      <p:grpSpPr>
        <a:xfrm>
          <a:off x="0" y="0"/>
          <a:ext cx="0" cy="0"/>
          <a:chOff x="0" y="0"/>
          <a:chExt cx="0" cy="0"/>
        </a:xfrm>
      </p:grpSpPr>
      <p:sp>
        <p:nvSpPr>
          <p:cNvPr id="108" name="Google Shape;108;p17"/>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100">
                <a:solidFill>
                  <a:schemeClr val="accent1"/>
                </a:solidFill>
              </a:rPr>
              <a:t>Athletic Director &amp; Middle/High Counselor</a:t>
            </a:r>
            <a:endParaRPr b="1" sz="3100">
              <a:solidFill>
                <a:schemeClr val="accent1"/>
              </a:solidFill>
            </a:endParaRPr>
          </a:p>
        </p:txBody>
      </p:sp>
      <p:sp>
        <p:nvSpPr>
          <p:cNvPr id="109" name="Google Shape;109;p17"/>
          <p:cNvSpPr txBox="1"/>
          <p:nvPr>
            <p:ph idx="4294967295" type="body"/>
          </p:nvPr>
        </p:nvSpPr>
        <p:spPr>
          <a:xfrm>
            <a:off x="5657163" y="3944475"/>
            <a:ext cx="1977000" cy="9486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1200"/>
              </a:spcAft>
              <a:buNone/>
            </a:pPr>
            <a:r>
              <a:rPr lang="en" sz="1500">
                <a:solidFill>
                  <a:schemeClr val="accent1"/>
                </a:solidFill>
                <a:latin typeface="Old Standard TT"/>
                <a:ea typeface="Old Standard TT"/>
                <a:cs typeface="Old Standard TT"/>
                <a:sym typeface="Old Standard TT"/>
              </a:rPr>
              <a:t>Guidance Counselor</a:t>
            </a:r>
            <a:r>
              <a:rPr lang="en" sz="1500">
                <a:latin typeface="Old Standard TT"/>
                <a:ea typeface="Old Standard TT"/>
                <a:cs typeface="Old Standard TT"/>
                <a:sym typeface="Old Standard TT"/>
              </a:rPr>
              <a:t> </a:t>
            </a:r>
            <a:r>
              <a:rPr b="1" lang="en" sz="1500">
                <a:solidFill>
                  <a:srgbClr val="434343"/>
                </a:solidFill>
                <a:latin typeface="Old Standard TT"/>
                <a:ea typeface="Old Standard TT"/>
                <a:cs typeface="Old Standard TT"/>
                <a:sym typeface="Old Standard TT"/>
              </a:rPr>
              <a:t>Jacob Maes </a:t>
            </a:r>
            <a:r>
              <a:rPr lang="en" sz="1500">
                <a:solidFill>
                  <a:schemeClr val="accent1"/>
                </a:solidFill>
                <a:latin typeface="Old Standard TT"/>
                <a:ea typeface="Old Standard TT"/>
                <a:cs typeface="Old Standard TT"/>
                <a:sym typeface="Old Standard TT"/>
              </a:rPr>
              <a:t>715.265.7467</a:t>
            </a:r>
            <a:endParaRPr sz="1500">
              <a:solidFill>
                <a:schemeClr val="accent1"/>
              </a:solidFill>
              <a:latin typeface="Old Standard TT"/>
              <a:ea typeface="Old Standard TT"/>
              <a:cs typeface="Old Standard TT"/>
              <a:sym typeface="Old Standard TT"/>
            </a:endParaRPr>
          </a:p>
        </p:txBody>
      </p:sp>
      <p:sp>
        <p:nvSpPr>
          <p:cNvPr id="110" name="Google Shape;110;p17"/>
          <p:cNvSpPr txBox="1"/>
          <p:nvPr/>
        </p:nvSpPr>
        <p:spPr>
          <a:xfrm>
            <a:off x="2005975" y="3980175"/>
            <a:ext cx="1793100" cy="87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500">
                <a:solidFill>
                  <a:schemeClr val="accent1"/>
                </a:solidFill>
                <a:latin typeface="Old Standard TT"/>
                <a:ea typeface="Old Standard TT"/>
                <a:cs typeface="Old Standard TT"/>
                <a:sym typeface="Old Standard TT"/>
              </a:rPr>
              <a:t>Athletic Director</a:t>
            </a:r>
            <a:endParaRPr sz="1500">
              <a:solidFill>
                <a:schemeClr val="accent1"/>
              </a:solidFill>
              <a:latin typeface="Old Standard TT"/>
              <a:ea typeface="Old Standard TT"/>
              <a:cs typeface="Old Standard TT"/>
              <a:sym typeface="Old Standard TT"/>
            </a:endParaRPr>
          </a:p>
          <a:p>
            <a:pPr indent="0" lvl="0" marL="0" rtl="0" algn="ctr">
              <a:spcBef>
                <a:spcPts val="0"/>
              </a:spcBef>
              <a:spcAft>
                <a:spcPts val="0"/>
              </a:spcAft>
              <a:buClr>
                <a:schemeClr val="dk1"/>
              </a:buClr>
              <a:buSzPts val="1100"/>
              <a:buFont typeface="Arial"/>
              <a:buNone/>
            </a:pPr>
            <a:r>
              <a:rPr b="1" lang="en" sz="1500">
                <a:solidFill>
                  <a:srgbClr val="434343"/>
                </a:solidFill>
                <a:latin typeface="Old Standard TT"/>
                <a:ea typeface="Old Standard TT"/>
                <a:cs typeface="Old Standard TT"/>
                <a:sym typeface="Old Standard TT"/>
              </a:rPr>
              <a:t>Jake Score</a:t>
            </a:r>
            <a:r>
              <a:rPr lang="en" sz="1500">
                <a:solidFill>
                  <a:schemeClr val="dk2"/>
                </a:solidFill>
                <a:latin typeface="Old Standard TT"/>
                <a:ea typeface="Old Standard TT"/>
                <a:cs typeface="Old Standard TT"/>
                <a:sym typeface="Old Standard TT"/>
              </a:rPr>
              <a:t> </a:t>
            </a:r>
            <a:r>
              <a:rPr lang="en" sz="1500">
                <a:solidFill>
                  <a:schemeClr val="accent4"/>
                </a:solidFill>
                <a:latin typeface="Old Standard TT"/>
                <a:ea typeface="Old Standard TT"/>
                <a:cs typeface="Old Standard TT"/>
                <a:sym typeface="Old Standard TT"/>
              </a:rPr>
              <a:t> </a:t>
            </a:r>
            <a:r>
              <a:rPr lang="en" sz="1500">
                <a:solidFill>
                  <a:schemeClr val="accent1"/>
                </a:solidFill>
                <a:latin typeface="Old Standard TT"/>
                <a:ea typeface="Old Standard TT"/>
                <a:cs typeface="Old Standard TT"/>
                <a:sym typeface="Old Standard TT"/>
              </a:rPr>
              <a:t>715.265.7842</a:t>
            </a:r>
            <a:endParaRPr sz="1500">
              <a:solidFill>
                <a:schemeClr val="accent1"/>
              </a:solidFill>
              <a:latin typeface="Old Standard TT"/>
              <a:ea typeface="Old Standard TT"/>
              <a:cs typeface="Old Standard TT"/>
              <a:sym typeface="Old Standard TT"/>
            </a:endParaRPr>
          </a:p>
        </p:txBody>
      </p:sp>
      <p:pic>
        <p:nvPicPr>
          <p:cNvPr id="111" name="Google Shape;111;p17" title="Maes, Jacob.jpg"/>
          <p:cNvPicPr preferRelativeResize="0"/>
          <p:nvPr/>
        </p:nvPicPr>
        <p:blipFill>
          <a:blip r:embed="rId3">
            <a:alphaModFix/>
          </a:blip>
          <a:stretch>
            <a:fillRect/>
          </a:stretch>
        </p:blipFill>
        <p:spPr>
          <a:xfrm>
            <a:off x="5580225" y="1239625"/>
            <a:ext cx="2130899" cy="2664269"/>
          </a:xfrm>
          <a:prstGeom prst="rect">
            <a:avLst/>
          </a:prstGeom>
          <a:noFill/>
          <a:ln>
            <a:noFill/>
          </a:ln>
        </p:spPr>
      </p:pic>
      <p:pic>
        <p:nvPicPr>
          <p:cNvPr id="112" name="Google Shape;112;p17" title="Score, Jacob.jpg"/>
          <p:cNvPicPr preferRelativeResize="0"/>
          <p:nvPr/>
        </p:nvPicPr>
        <p:blipFill>
          <a:blip r:embed="rId4">
            <a:alphaModFix/>
          </a:blip>
          <a:stretch>
            <a:fillRect/>
          </a:stretch>
        </p:blipFill>
        <p:spPr>
          <a:xfrm>
            <a:off x="1837075" y="1239613"/>
            <a:ext cx="2130903" cy="266427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16" name="Shape 116"/>
        <p:cNvGrpSpPr/>
        <p:nvPr/>
      </p:nvGrpSpPr>
      <p:grpSpPr>
        <a:xfrm>
          <a:off x="0" y="0"/>
          <a:ext cx="0" cy="0"/>
          <a:chOff x="0" y="0"/>
          <a:chExt cx="0" cy="0"/>
        </a:xfrm>
      </p:grpSpPr>
      <p:sp>
        <p:nvSpPr>
          <p:cNvPr id="117" name="Google Shape;117;p18"/>
          <p:cNvSpPr txBox="1"/>
          <p:nvPr>
            <p:ph type="title"/>
          </p:nvPr>
        </p:nvSpPr>
        <p:spPr>
          <a:xfrm>
            <a:off x="303300" y="106775"/>
            <a:ext cx="8520600" cy="63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100">
                <a:solidFill>
                  <a:schemeClr val="accent1"/>
                </a:solidFill>
              </a:rPr>
              <a:t>Transportation</a:t>
            </a:r>
            <a:endParaRPr b="1" sz="3100">
              <a:solidFill>
                <a:schemeClr val="accent1"/>
              </a:solidFill>
            </a:endParaRPr>
          </a:p>
        </p:txBody>
      </p:sp>
      <p:sp>
        <p:nvSpPr>
          <p:cNvPr id="118" name="Google Shape;118;p18"/>
          <p:cNvSpPr txBox="1"/>
          <p:nvPr>
            <p:ph idx="4294967295" type="body"/>
          </p:nvPr>
        </p:nvSpPr>
        <p:spPr>
          <a:xfrm>
            <a:off x="5509425" y="3832800"/>
            <a:ext cx="2464500" cy="840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1200"/>
              </a:spcAft>
              <a:buNone/>
            </a:pPr>
            <a:r>
              <a:rPr lang="en" sz="1500">
                <a:solidFill>
                  <a:schemeClr val="accent1"/>
                </a:solidFill>
                <a:latin typeface="Old Standard TT"/>
                <a:ea typeface="Old Standard TT"/>
                <a:cs typeface="Old Standard TT"/>
                <a:sym typeface="Old Standard TT"/>
              </a:rPr>
              <a:t>Transportation Coordinator</a:t>
            </a:r>
            <a:r>
              <a:rPr lang="en" sz="1500">
                <a:latin typeface="Old Standard TT"/>
                <a:ea typeface="Old Standard TT"/>
                <a:cs typeface="Old Standard TT"/>
                <a:sym typeface="Old Standard TT"/>
              </a:rPr>
              <a:t> </a:t>
            </a:r>
            <a:r>
              <a:rPr b="1" lang="en" sz="1500">
                <a:solidFill>
                  <a:srgbClr val="434343"/>
                </a:solidFill>
                <a:latin typeface="Old Standard TT"/>
                <a:ea typeface="Old Standard TT"/>
                <a:cs typeface="Old Standard TT"/>
                <a:sym typeface="Old Standard TT"/>
              </a:rPr>
              <a:t>Christy Smith</a:t>
            </a:r>
            <a:r>
              <a:rPr lang="en" sz="1500">
                <a:solidFill>
                  <a:srgbClr val="434343"/>
                </a:solidFill>
                <a:latin typeface="Old Standard TT"/>
                <a:ea typeface="Old Standard TT"/>
                <a:cs typeface="Old Standard TT"/>
                <a:sym typeface="Old Standard TT"/>
              </a:rPr>
              <a:t> </a:t>
            </a:r>
            <a:r>
              <a:rPr lang="en" sz="1500">
                <a:solidFill>
                  <a:schemeClr val="accent1"/>
                </a:solidFill>
                <a:latin typeface="Old Standard TT"/>
                <a:ea typeface="Old Standard TT"/>
                <a:cs typeface="Old Standard TT"/>
                <a:sym typeface="Old Standard TT"/>
              </a:rPr>
              <a:t>715.265.7123</a:t>
            </a:r>
            <a:endParaRPr sz="1500">
              <a:solidFill>
                <a:schemeClr val="accent1"/>
              </a:solidFill>
              <a:latin typeface="Old Standard TT"/>
              <a:ea typeface="Old Standard TT"/>
              <a:cs typeface="Old Standard TT"/>
              <a:sym typeface="Old Standard TT"/>
            </a:endParaRPr>
          </a:p>
        </p:txBody>
      </p:sp>
      <p:pic>
        <p:nvPicPr>
          <p:cNvPr id="119" name="Google Shape;119;p18"/>
          <p:cNvPicPr preferRelativeResize="0"/>
          <p:nvPr/>
        </p:nvPicPr>
        <p:blipFill>
          <a:blip r:embed="rId3">
            <a:alphaModFix/>
          </a:blip>
          <a:stretch>
            <a:fillRect/>
          </a:stretch>
        </p:blipFill>
        <p:spPr>
          <a:xfrm>
            <a:off x="1286976" y="829625"/>
            <a:ext cx="2303065" cy="2879549"/>
          </a:xfrm>
          <a:prstGeom prst="rect">
            <a:avLst/>
          </a:prstGeom>
          <a:noFill/>
          <a:ln>
            <a:noFill/>
          </a:ln>
        </p:spPr>
      </p:pic>
      <p:sp>
        <p:nvSpPr>
          <p:cNvPr id="120" name="Google Shape;120;p18"/>
          <p:cNvSpPr txBox="1"/>
          <p:nvPr/>
        </p:nvSpPr>
        <p:spPr>
          <a:xfrm>
            <a:off x="837713" y="3722675"/>
            <a:ext cx="3201600" cy="127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chemeClr val="accent1"/>
                </a:solidFill>
                <a:latin typeface="Old Standard TT"/>
                <a:ea typeface="Old Standard TT"/>
                <a:cs typeface="Old Standard TT"/>
                <a:sym typeface="Old Standard TT"/>
              </a:rPr>
              <a:t>Supervisor of Building &amp; Grounds and </a:t>
            </a:r>
            <a:r>
              <a:rPr lang="en" sz="1500">
                <a:solidFill>
                  <a:schemeClr val="accent1"/>
                </a:solidFill>
                <a:latin typeface="Old Standard TT"/>
                <a:ea typeface="Old Standard TT"/>
                <a:cs typeface="Old Standard TT"/>
                <a:sym typeface="Old Standard TT"/>
              </a:rPr>
              <a:t>Transportation Coordinator/Mechanic</a:t>
            </a:r>
            <a:r>
              <a:rPr lang="en" sz="1500">
                <a:solidFill>
                  <a:schemeClr val="dk1"/>
                </a:solidFill>
                <a:latin typeface="Old Standard TT"/>
                <a:ea typeface="Old Standard TT"/>
                <a:cs typeface="Old Standard TT"/>
                <a:sym typeface="Old Standard TT"/>
              </a:rPr>
              <a:t> </a:t>
            </a:r>
            <a:endParaRPr sz="1500">
              <a:solidFill>
                <a:schemeClr val="dk1"/>
              </a:solidFill>
              <a:latin typeface="Old Standard TT"/>
              <a:ea typeface="Old Standard TT"/>
              <a:cs typeface="Old Standard TT"/>
              <a:sym typeface="Old Standard TT"/>
            </a:endParaRPr>
          </a:p>
          <a:p>
            <a:pPr indent="0" lvl="0" marL="0" rtl="0" algn="ctr">
              <a:spcBef>
                <a:spcPts val="0"/>
              </a:spcBef>
              <a:spcAft>
                <a:spcPts val="0"/>
              </a:spcAft>
              <a:buNone/>
            </a:pPr>
            <a:r>
              <a:rPr b="1" lang="en" sz="1500">
                <a:solidFill>
                  <a:srgbClr val="434343"/>
                </a:solidFill>
                <a:latin typeface="Old Standard TT"/>
                <a:ea typeface="Old Standard TT"/>
                <a:cs typeface="Old Standard TT"/>
                <a:sym typeface="Old Standard TT"/>
              </a:rPr>
              <a:t>Ryan McVeigh </a:t>
            </a:r>
            <a:endParaRPr b="1" sz="1500">
              <a:solidFill>
                <a:srgbClr val="434343"/>
              </a:solidFill>
              <a:latin typeface="Old Standard TT"/>
              <a:ea typeface="Old Standard TT"/>
              <a:cs typeface="Old Standard TT"/>
              <a:sym typeface="Old Standard TT"/>
            </a:endParaRPr>
          </a:p>
          <a:p>
            <a:pPr indent="0" lvl="0" marL="0" rtl="0" algn="ctr">
              <a:spcBef>
                <a:spcPts val="0"/>
              </a:spcBef>
              <a:spcAft>
                <a:spcPts val="0"/>
              </a:spcAft>
              <a:buNone/>
            </a:pPr>
            <a:r>
              <a:rPr lang="en" sz="1500">
                <a:solidFill>
                  <a:schemeClr val="accent1"/>
                </a:solidFill>
                <a:latin typeface="Old Standard TT"/>
                <a:ea typeface="Old Standard TT"/>
                <a:cs typeface="Old Standard TT"/>
                <a:sym typeface="Old Standard TT"/>
              </a:rPr>
              <a:t>715.265.7123</a:t>
            </a:r>
            <a:endParaRPr sz="1800">
              <a:solidFill>
                <a:schemeClr val="accent1"/>
              </a:solidFill>
              <a:latin typeface="Old Standard TT"/>
              <a:ea typeface="Old Standard TT"/>
              <a:cs typeface="Old Standard TT"/>
              <a:sym typeface="Old Standard TT"/>
            </a:endParaRPr>
          </a:p>
        </p:txBody>
      </p:sp>
      <p:pic>
        <p:nvPicPr>
          <p:cNvPr id="121" name="Google Shape;121;p18" title="McGee, Christy.jpg"/>
          <p:cNvPicPr preferRelativeResize="0"/>
          <p:nvPr/>
        </p:nvPicPr>
        <p:blipFill>
          <a:blip r:embed="rId4">
            <a:alphaModFix/>
          </a:blip>
          <a:stretch>
            <a:fillRect/>
          </a:stretch>
        </p:blipFill>
        <p:spPr>
          <a:xfrm>
            <a:off x="5538600" y="829625"/>
            <a:ext cx="2303073" cy="287956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25" name="Shape 125"/>
        <p:cNvGrpSpPr/>
        <p:nvPr/>
      </p:nvGrpSpPr>
      <p:grpSpPr>
        <a:xfrm>
          <a:off x="0" y="0"/>
          <a:ext cx="0" cy="0"/>
          <a:chOff x="0" y="0"/>
          <a:chExt cx="0" cy="0"/>
        </a:xfrm>
      </p:grpSpPr>
      <p:sp>
        <p:nvSpPr>
          <p:cNvPr id="126" name="Google Shape;126;p19"/>
          <p:cNvSpPr txBox="1"/>
          <p:nvPr>
            <p:ph type="title"/>
          </p:nvPr>
        </p:nvSpPr>
        <p:spPr>
          <a:xfrm>
            <a:off x="303300" y="411575"/>
            <a:ext cx="8520600" cy="639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chemeClr val="accent1"/>
                </a:solidFill>
              </a:rPr>
              <a:t>Getting to School</a:t>
            </a:r>
            <a:endParaRPr b="1" sz="4000">
              <a:solidFill>
                <a:schemeClr val="accent1"/>
              </a:solidFill>
            </a:endParaRPr>
          </a:p>
        </p:txBody>
      </p:sp>
      <p:sp>
        <p:nvSpPr>
          <p:cNvPr id="127" name="Google Shape;127;p19"/>
          <p:cNvSpPr txBox="1"/>
          <p:nvPr>
            <p:ph idx="4294967295" type="body"/>
          </p:nvPr>
        </p:nvSpPr>
        <p:spPr>
          <a:xfrm>
            <a:off x="387900" y="1266450"/>
            <a:ext cx="8368200" cy="3677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434343"/>
              </a:buClr>
              <a:buSzPts val="2000"/>
              <a:buChar char="●"/>
            </a:pPr>
            <a:r>
              <a:rPr lang="en" sz="2000">
                <a:solidFill>
                  <a:srgbClr val="434343"/>
                </a:solidFill>
              </a:rPr>
              <a:t>Bus - Same criteria and expectations as elementary school</a:t>
            </a:r>
            <a:endParaRPr sz="2000">
              <a:solidFill>
                <a:srgbClr val="434343"/>
              </a:solidFill>
            </a:endParaRPr>
          </a:p>
          <a:p>
            <a:pPr indent="-355600" lvl="0" marL="457200" rtl="0" algn="l">
              <a:spcBef>
                <a:spcPts val="0"/>
              </a:spcBef>
              <a:spcAft>
                <a:spcPts val="0"/>
              </a:spcAft>
              <a:buClr>
                <a:srgbClr val="434343"/>
              </a:buClr>
              <a:buSzPts val="2000"/>
              <a:buChar char="●"/>
            </a:pPr>
            <a:r>
              <a:rPr lang="en" sz="2000">
                <a:solidFill>
                  <a:srgbClr val="434343"/>
                </a:solidFill>
              </a:rPr>
              <a:t>Bike -  wear helmet and lock bike to bike rack.</a:t>
            </a:r>
            <a:endParaRPr sz="2000">
              <a:solidFill>
                <a:srgbClr val="434343"/>
              </a:solidFill>
            </a:endParaRPr>
          </a:p>
          <a:p>
            <a:pPr indent="-355600" lvl="0" marL="457200" rtl="0" algn="l">
              <a:spcBef>
                <a:spcPts val="0"/>
              </a:spcBef>
              <a:spcAft>
                <a:spcPts val="0"/>
              </a:spcAft>
              <a:buClr>
                <a:srgbClr val="434343"/>
              </a:buClr>
              <a:buSzPts val="2000"/>
              <a:buChar char="●"/>
            </a:pPr>
            <a:r>
              <a:rPr lang="en" sz="2000">
                <a:solidFill>
                  <a:srgbClr val="434343"/>
                </a:solidFill>
              </a:rPr>
              <a:t>Walk/Get a ride</a:t>
            </a:r>
            <a:endParaRPr sz="2000">
              <a:solidFill>
                <a:srgbClr val="434343"/>
              </a:solidFill>
            </a:endParaRPr>
          </a:p>
          <a:p>
            <a:pPr indent="-355600" lvl="0" marL="457200" rtl="0" algn="l">
              <a:spcBef>
                <a:spcPts val="0"/>
              </a:spcBef>
              <a:spcAft>
                <a:spcPts val="0"/>
              </a:spcAft>
              <a:buClr>
                <a:srgbClr val="434343"/>
              </a:buClr>
              <a:buSzPts val="2000"/>
              <a:buChar char="●"/>
            </a:pPr>
            <a:r>
              <a:rPr lang="en" sz="2000">
                <a:solidFill>
                  <a:srgbClr val="434343"/>
                </a:solidFill>
              </a:rPr>
              <a:t>Pickup and Drop off are to only be done in the</a:t>
            </a:r>
            <a:r>
              <a:rPr lang="en" sz="2000">
                <a:solidFill>
                  <a:srgbClr val="434343"/>
                </a:solidFill>
                <a:highlight>
                  <a:srgbClr val="FFFF00"/>
                </a:highlight>
              </a:rPr>
              <a:t> </a:t>
            </a:r>
            <a:r>
              <a:rPr b="1" lang="en" sz="2000">
                <a:solidFill>
                  <a:srgbClr val="434343"/>
                </a:solidFill>
                <a:highlight>
                  <a:srgbClr val="FFFF00"/>
                </a:highlight>
              </a:rPr>
              <a:t>lower parking lot</a:t>
            </a:r>
            <a:r>
              <a:rPr lang="en" sz="2000">
                <a:solidFill>
                  <a:srgbClr val="434343"/>
                </a:solidFill>
                <a:highlight>
                  <a:srgbClr val="FFFF00"/>
                </a:highlight>
              </a:rPr>
              <a:t>.</a:t>
            </a:r>
            <a:r>
              <a:rPr lang="en" sz="2000">
                <a:solidFill>
                  <a:srgbClr val="434343"/>
                </a:solidFill>
              </a:rPr>
              <a:t> There are signs designating pickup and drop off locations. </a:t>
            </a:r>
            <a:endParaRPr sz="2000">
              <a:solidFill>
                <a:srgbClr val="434343"/>
              </a:solidFill>
            </a:endParaRPr>
          </a:p>
          <a:p>
            <a:pPr indent="-355600" lvl="0" marL="457200" rtl="0" algn="l">
              <a:spcBef>
                <a:spcPts val="0"/>
              </a:spcBef>
              <a:spcAft>
                <a:spcPts val="0"/>
              </a:spcAft>
              <a:buClr>
                <a:srgbClr val="434343"/>
              </a:buClr>
              <a:buSzPts val="2000"/>
              <a:buChar char="●"/>
            </a:pPr>
            <a:r>
              <a:rPr lang="en" sz="2000">
                <a:solidFill>
                  <a:srgbClr val="434343"/>
                </a:solidFill>
              </a:rPr>
              <a:t>Arrival after 7:</a:t>
            </a:r>
            <a:r>
              <a:rPr lang="en" sz="2000">
                <a:solidFill>
                  <a:srgbClr val="434343"/>
                </a:solidFill>
              </a:rPr>
              <a:t>45 AM</a:t>
            </a:r>
            <a:r>
              <a:rPr lang="en" sz="2000">
                <a:solidFill>
                  <a:srgbClr val="434343"/>
                </a:solidFill>
              </a:rPr>
              <a:t>. First period begins at 8:00 AM. </a:t>
            </a:r>
            <a:endParaRPr sz="2000">
              <a:solidFill>
                <a:srgbClr val="434343"/>
              </a:solidFill>
            </a:endParaRPr>
          </a:p>
          <a:p>
            <a:pPr indent="-355600" lvl="0" marL="457200" rtl="0" algn="l">
              <a:spcBef>
                <a:spcPts val="0"/>
              </a:spcBef>
              <a:spcAft>
                <a:spcPts val="0"/>
              </a:spcAft>
              <a:buClr>
                <a:srgbClr val="434343"/>
              </a:buClr>
              <a:buSzPts val="2000"/>
              <a:buChar char="●"/>
            </a:pPr>
            <a:r>
              <a:rPr lang="en" sz="2000">
                <a:solidFill>
                  <a:srgbClr val="434343"/>
                </a:solidFill>
              </a:rPr>
              <a:t>Once students get here they can go to lobby where breakfast may be purchased. Students are unsupervised and not to be in the gyms. </a:t>
            </a:r>
            <a:endParaRPr sz="2000">
              <a:solidFill>
                <a:srgbClr val="43434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0"/>
          <p:cNvSpPr txBox="1"/>
          <p:nvPr>
            <p:ph type="title"/>
          </p:nvPr>
        </p:nvSpPr>
        <p:spPr>
          <a:xfrm>
            <a:off x="586375" y="1776750"/>
            <a:ext cx="3445200" cy="159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5000">
                <a:solidFill>
                  <a:schemeClr val="accent1"/>
                </a:solidFill>
              </a:rPr>
              <a:t>After School</a:t>
            </a:r>
            <a:endParaRPr b="1" sz="5000">
              <a:solidFill>
                <a:schemeClr val="accent1"/>
              </a:solidFill>
            </a:endParaRPr>
          </a:p>
        </p:txBody>
      </p:sp>
      <p:sp>
        <p:nvSpPr>
          <p:cNvPr id="133" name="Google Shape;133;p20"/>
          <p:cNvSpPr txBox="1"/>
          <p:nvPr>
            <p:ph idx="2" type="body"/>
          </p:nvPr>
        </p:nvSpPr>
        <p:spPr>
          <a:xfrm>
            <a:off x="4413150" y="180900"/>
            <a:ext cx="4576200" cy="4263300"/>
          </a:xfrm>
          <a:prstGeom prst="rect">
            <a:avLst/>
          </a:prstGeom>
        </p:spPr>
        <p:txBody>
          <a:bodyPr anchorCtr="0" anchor="ctr" bIns="91425" lIns="91425" spcFirstLastPara="1" rIns="91425" wrap="square" tIns="91425">
            <a:normAutofit fontScale="92500"/>
          </a:bodyPr>
          <a:lstStyle/>
          <a:p>
            <a:pPr indent="0" lvl="0" marL="0" rtl="0" algn="l">
              <a:spcBef>
                <a:spcPts val="0"/>
              </a:spcBef>
              <a:spcAft>
                <a:spcPts val="0"/>
              </a:spcAft>
              <a:buNone/>
            </a:pPr>
            <a:r>
              <a:rPr lang="en" sz="2200">
                <a:solidFill>
                  <a:srgbClr val="EFEFEF"/>
                </a:solidFill>
              </a:rPr>
              <a:t>*Students who are not in a scheduled activity are not allowed to stay and “ watch” </a:t>
            </a:r>
            <a:endParaRPr sz="2200">
              <a:solidFill>
                <a:srgbClr val="EFEFEF"/>
              </a:solidFill>
            </a:endParaRPr>
          </a:p>
          <a:p>
            <a:pPr indent="0" lvl="0" marL="0" rtl="0" algn="l">
              <a:spcBef>
                <a:spcPts val="1200"/>
              </a:spcBef>
              <a:spcAft>
                <a:spcPts val="0"/>
              </a:spcAft>
              <a:buNone/>
            </a:pPr>
            <a:r>
              <a:rPr lang="en" sz="2200">
                <a:solidFill>
                  <a:srgbClr val="EFEFEF"/>
                </a:solidFill>
              </a:rPr>
              <a:t>*If there is a gap between the end of school and a sporting practice or other activity, you must go home and return</a:t>
            </a:r>
            <a:endParaRPr sz="2200">
              <a:solidFill>
                <a:srgbClr val="EFEFEF"/>
              </a:solidFill>
            </a:endParaRPr>
          </a:p>
          <a:p>
            <a:pPr indent="0" lvl="0" marL="0" rtl="0" algn="l">
              <a:spcBef>
                <a:spcPts val="1200"/>
              </a:spcBef>
              <a:spcAft>
                <a:spcPts val="1200"/>
              </a:spcAft>
              <a:buNone/>
            </a:pPr>
            <a:r>
              <a:rPr lang="en" sz="2200">
                <a:solidFill>
                  <a:srgbClr val="EFEFEF"/>
                </a:solidFill>
              </a:rPr>
              <a:t>* All students in the building outside of school hours must be under the supervision of an adult.</a:t>
            </a:r>
            <a:r>
              <a:rPr lang="en" sz="2200">
                <a:solidFill>
                  <a:srgbClr val="FFD966"/>
                </a:solidFill>
              </a:rPr>
              <a:t> </a:t>
            </a:r>
            <a:r>
              <a:rPr lang="en" sz="2200" u="sng">
                <a:solidFill>
                  <a:srgbClr val="FFD966"/>
                </a:solidFill>
              </a:rPr>
              <a:t>STAY OUT OF THE ELEMENTARY AT THESE TIMES!</a:t>
            </a:r>
            <a:r>
              <a:rPr lang="en" sz="2200" u="sng">
                <a:solidFill>
                  <a:srgbClr val="FF0000"/>
                </a:solidFill>
              </a:rPr>
              <a:t> </a:t>
            </a:r>
            <a:endParaRPr sz="2200" u="sng">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1"/>
          <p:cNvSpPr txBox="1"/>
          <p:nvPr>
            <p:ph type="title"/>
          </p:nvPr>
        </p:nvSpPr>
        <p:spPr>
          <a:xfrm>
            <a:off x="481425" y="253300"/>
            <a:ext cx="3112200" cy="858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chemeClr val="accent1"/>
                </a:solidFill>
              </a:rPr>
              <a:t>Lockers	</a:t>
            </a:r>
            <a:endParaRPr b="1" sz="4000">
              <a:solidFill>
                <a:schemeClr val="accent1"/>
              </a:solidFill>
            </a:endParaRPr>
          </a:p>
        </p:txBody>
      </p:sp>
      <p:sp>
        <p:nvSpPr>
          <p:cNvPr id="139" name="Google Shape;139;p21"/>
          <p:cNvSpPr txBox="1"/>
          <p:nvPr>
            <p:ph idx="4294967295" type="body"/>
          </p:nvPr>
        </p:nvSpPr>
        <p:spPr>
          <a:xfrm>
            <a:off x="387900" y="1188750"/>
            <a:ext cx="8477400" cy="36636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434343"/>
              </a:buClr>
              <a:buSzPts val="2000"/>
              <a:buChar char="●"/>
            </a:pPr>
            <a:r>
              <a:rPr lang="en" sz="2000">
                <a:solidFill>
                  <a:srgbClr val="434343"/>
                </a:solidFill>
              </a:rPr>
              <a:t>Every student is assigned a locker</a:t>
            </a:r>
            <a:endParaRPr sz="2000">
              <a:solidFill>
                <a:srgbClr val="434343"/>
              </a:solidFill>
            </a:endParaRPr>
          </a:p>
          <a:p>
            <a:pPr indent="-355600" lvl="0" marL="457200" rtl="0" algn="l">
              <a:spcBef>
                <a:spcPts val="0"/>
              </a:spcBef>
              <a:spcAft>
                <a:spcPts val="0"/>
              </a:spcAft>
              <a:buClr>
                <a:srgbClr val="434343"/>
              </a:buClr>
              <a:buSzPts val="2000"/>
              <a:buChar char="●"/>
            </a:pPr>
            <a:r>
              <a:rPr lang="en" sz="2000">
                <a:solidFill>
                  <a:srgbClr val="434343"/>
                </a:solidFill>
              </a:rPr>
              <a:t>Lockers are property of the school district. This means they can be searched at any time, without permission</a:t>
            </a:r>
            <a:endParaRPr sz="2000">
              <a:solidFill>
                <a:srgbClr val="434343"/>
              </a:solidFill>
            </a:endParaRPr>
          </a:p>
          <a:p>
            <a:pPr indent="-355600" lvl="0" marL="457200" rtl="0" algn="l">
              <a:spcBef>
                <a:spcPts val="0"/>
              </a:spcBef>
              <a:spcAft>
                <a:spcPts val="0"/>
              </a:spcAft>
              <a:buClr>
                <a:srgbClr val="434343"/>
              </a:buClr>
              <a:buSzPts val="2000"/>
              <a:buChar char="●"/>
            </a:pPr>
            <a:r>
              <a:rPr lang="en" sz="2000">
                <a:solidFill>
                  <a:srgbClr val="434343"/>
                </a:solidFill>
              </a:rPr>
              <a:t>Students are responsible for the contents of their locker and the school is not liable for any losses</a:t>
            </a:r>
            <a:endParaRPr sz="2000">
              <a:solidFill>
                <a:srgbClr val="434343"/>
              </a:solidFill>
            </a:endParaRPr>
          </a:p>
          <a:p>
            <a:pPr indent="-355600" lvl="0" marL="457200" rtl="0" algn="l">
              <a:spcBef>
                <a:spcPts val="0"/>
              </a:spcBef>
              <a:spcAft>
                <a:spcPts val="0"/>
              </a:spcAft>
              <a:buClr>
                <a:srgbClr val="434343"/>
              </a:buClr>
              <a:buSzPts val="2000"/>
              <a:buChar char="●"/>
            </a:pPr>
            <a:r>
              <a:rPr lang="en" sz="2000">
                <a:solidFill>
                  <a:srgbClr val="434343"/>
                </a:solidFill>
              </a:rPr>
              <a:t>School issued </a:t>
            </a:r>
            <a:r>
              <a:rPr lang="en" sz="2000" u="sng">
                <a:solidFill>
                  <a:srgbClr val="434343"/>
                </a:solidFill>
                <a:highlight>
                  <a:srgbClr val="FFFF00"/>
                </a:highlight>
              </a:rPr>
              <a:t>padlocks are optional</a:t>
            </a:r>
            <a:r>
              <a:rPr lang="en" sz="2000">
                <a:solidFill>
                  <a:srgbClr val="434343"/>
                </a:solidFill>
              </a:rPr>
              <a:t> and are available from Mrs. Johnson in the office. </a:t>
            </a:r>
            <a:endParaRPr sz="2000">
              <a:solidFill>
                <a:srgbClr val="434343"/>
              </a:solidFill>
            </a:endParaRPr>
          </a:p>
          <a:p>
            <a:pPr indent="0" lvl="0" marL="457200" rtl="0" algn="ctr">
              <a:spcBef>
                <a:spcPts val="1200"/>
              </a:spcBef>
              <a:spcAft>
                <a:spcPts val="1200"/>
              </a:spcAft>
              <a:buNone/>
            </a:pPr>
            <a:r>
              <a:rPr b="1" lang="en" sz="2000" u="sng">
                <a:solidFill>
                  <a:schemeClr val="accent1"/>
                </a:solidFill>
              </a:rPr>
              <a:t>Personal locks may NOT be used on student lockers, only school district issued locks are to be used.</a:t>
            </a:r>
            <a:endParaRPr b="1" sz="2000">
              <a:solidFill>
                <a:schemeClr val="accen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